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480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39" r:id="rId58"/>
    <p:sldId id="341" r:id="rId59"/>
    <p:sldId id="342" r:id="rId60"/>
    <p:sldId id="346" r:id="rId61"/>
    <p:sldId id="352" r:id="rId62"/>
    <p:sldId id="359" r:id="rId63"/>
    <p:sldId id="363" r:id="rId64"/>
    <p:sldId id="365" r:id="rId65"/>
    <p:sldId id="391" r:id="rId66"/>
    <p:sldId id="459" r:id="rId67"/>
    <p:sldId id="460" r:id="rId68"/>
    <p:sldId id="462" r:id="rId69"/>
    <p:sldId id="479" r:id="rId7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16533" y="1019010"/>
            <a:ext cx="7927466" cy="5838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4844" y="245364"/>
            <a:ext cx="7614310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5940" y="4540905"/>
            <a:ext cx="8072119" cy="1228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80134"/>
            <a:ext cx="3302000" cy="4213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13/12/2016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13/12/2016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13/12/2016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136652"/>
            <a:ext cx="8529319" cy="1311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8210" y="2171319"/>
            <a:ext cx="7507579" cy="3882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13/12/2016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7442" y="228600"/>
            <a:ext cx="7467600" cy="2371162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Anjuman College of Engineering and Technology</a:t>
            </a: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3200" b="1" dirty="0" smtClean="0">
                <a:latin typeface="Times New Roman"/>
                <a:cs typeface="Times New Roman"/>
              </a:rPr>
              <a:t>Civil </a:t>
            </a:r>
            <a:r>
              <a:rPr sz="3200" b="1" dirty="0">
                <a:latin typeface="Times New Roman"/>
                <a:cs typeface="Times New Roman"/>
              </a:rPr>
              <a:t>Engineering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Department</a:t>
            </a:r>
            <a:endParaRPr sz="3200" dirty="0">
              <a:latin typeface="Times New Roman"/>
              <a:cs typeface="Times New Roman"/>
            </a:endParaRPr>
          </a:p>
          <a:p>
            <a:pPr marL="99695" algn="ctr">
              <a:lnSpc>
                <a:spcPct val="100000"/>
              </a:lnSpc>
              <a:spcBef>
                <a:spcPts val="760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5592" y="2895600"/>
            <a:ext cx="6591300" cy="98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u="heavy" spc="-5" dirty="0" smtClean="0">
                <a:solidFill>
                  <a:srgbClr val="FF0000"/>
                </a:solidFill>
                <a:latin typeface="Arial"/>
                <a:cs typeface="Arial"/>
              </a:rPr>
              <a:t>Unit-</a:t>
            </a:r>
            <a:r>
              <a:rPr sz="3200" u="heavy" spc="-5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u="heavy" spc="-5" dirty="0">
                <a:solidFill>
                  <a:srgbClr val="2C2C89"/>
                </a:solidFill>
                <a:latin typeface="Arial"/>
                <a:cs typeface="Arial"/>
              </a:rPr>
              <a:t>Highway Development </a:t>
            </a:r>
            <a:r>
              <a:rPr sz="3200" u="heavy" dirty="0">
                <a:solidFill>
                  <a:srgbClr val="2C2C89"/>
                </a:solidFill>
                <a:latin typeface="Arial"/>
                <a:cs typeface="Arial"/>
              </a:rPr>
              <a:t>And</a:t>
            </a:r>
            <a:r>
              <a:rPr sz="3200" u="heavy" spc="-220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2C2C89"/>
                </a:solidFill>
                <a:latin typeface="Arial"/>
                <a:cs typeface="Arial"/>
              </a:rPr>
              <a:t>Planning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342" y="4724400"/>
            <a:ext cx="8305800" cy="525785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60"/>
              </a:spcBef>
            </a:pPr>
            <a:r>
              <a:rPr sz="3200" u="heavy" spc="-40" dirty="0">
                <a:latin typeface="Arial"/>
                <a:cs typeface="Arial"/>
              </a:rPr>
              <a:t>TRANSPORTATION</a:t>
            </a:r>
            <a:r>
              <a:rPr sz="3200" u="heavy" spc="-50" dirty="0">
                <a:latin typeface="Arial"/>
                <a:cs typeface="Arial"/>
              </a:rPr>
              <a:t> </a:t>
            </a:r>
            <a:r>
              <a:rPr sz="3200" u="heavy" dirty="0" smtClean="0">
                <a:latin typeface="Arial"/>
                <a:cs typeface="Arial"/>
              </a:rPr>
              <a:t>ENGINEERING-I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870" y="209550"/>
            <a:ext cx="782193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8220" marR="5080" indent="-2256155">
              <a:lnSpc>
                <a:spcPct val="100000"/>
              </a:lnSpc>
              <a:tabLst>
                <a:tab pos="5930900" algn="l"/>
              </a:tabLst>
            </a:pP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HISTORICAL</a:t>
            </a:r>
            <a:r>
              <a:rPr sz="3200" b="1" u="heavy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DEVELOPMENT	OF</a:t>
            </a:r>
            <a:r>
              <a:rPr sz="3200" b="1" u="heavy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ROAD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CONSTRUCTION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253490"/>
            <a:ext cx="8396605" cy="4734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Oldest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mode</a:t>
            </a:r>
            <a:endParaRPr sz="32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695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Foot </a:t>
            </a:r>
            <a:r>
              <a:rPr sz="2800" dirty="0">
                <a:latin typeface="Arial"/>
                <a:cs typeface="Arial"/>
              </a:rPr>
              <a:t>paths- </a:t>
            </a:r>
            <a:r>
              <a:rPr sz="2800" spc="-5" dirty="0">
                <a:latin typeface="Arial"/>
                <a:cs typeface="Arial"/>
              </a:rPr>
              <a:t>animal ways, </a:t>
            </a:r>
            <a:r>
              <a:rPr sz="2800" dirty="0">
                <a:latin typeface="Arial"/>
                <a:cs typeface="Arial"/>
              </a:rPr>
              <a:t>cart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path……..</a:t>
            </a:r>
            <a:endParaRPr sz="2800" dirty="0">
              <a:latin typeface="Arial"/>
              <a:cs typeface="Arial"/>
            </a:endParaRPr>
          </a:p>
          <a:p>
            <a:pPr marL="355600" marR="299720" indent="-342900">
              <a:lnSpc>
                <a:spcPct val="100000"/>
              </a:lnSpc>
              <a:spcBef>
                <a:spcPts val="1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As civilization </a:t>
            </a:r>
            <a:r>
              <a:rPr sz="2800" dirty="0">
                <a:latin typeface="Arial"/>
                <a:cs typeface="Arial"/>
              </a:rPr>
              <a:t>evolved </a:t>
            </a:r>
            <a:r>
              <a:rPr sz="2800" spc="-5" dirty="0">
                <a:latin typeface="Arial"/>
                <a:cs typeface="Arial"/>
              </a:rPr>
              <a:t>the need for </a:t>
            </a:r>
            <a:r>
              <a:rPr sz="2800" dirty="0">
                <a:latin typeface="Arial"/>
                <a:cs typeface="Arial"/>
              </a:rPr>
              <a:t>transportation  increased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u="heavy" spc="-10" dirty="0">
                <a:solidFill>
                  <a:srgbClr val="FF0000"/>
                </a:solidFill>
                <a:latin typeface="Arial"/>
                <a:cs typeface="Arial"/>
              </a:rPr>
              <a:t>ROMAN </a:t>
            </a:r>
            <a:r>
              <a:rPr sz="2800" u="heavy" spc="-5" dirty="0" smtClean="0">
                <a:solidFill>
                  <a:srgbClr val="FF0000"/>
                </a:solidFill>
                <a:latin typeface="Arial"/>
                <a:cs typeface="Arial"/>
              </a:rPr>
              <a:t>ROAD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They were built </a:t>
            </a:r>
            <a:r>
              <a:rPr sz="2800" dirty="0">
                <a:latin typeface="Arial"/>
                <a:cs typeface="Arial"/>
              </a:rPr>
              <a:t>straight </a:t>
            </a:r>
            <a:r>
              <a:rPr sz="2800" spc="-5" dirty="0">
                <a:latin typeface="Arial"/>
                <a:cs typeface="Arial"/>
              </a:rPr>
              <a:t>regardless of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gradient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They were built after the soft soil was removed</a:t>
            </a:r>
            <a:r>
              <a:rPr sz="2800" spc="1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endParaRPr sz="2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a hard </a:t>
            </a:r>
            <a:r>
              <a:rPr sz="2800" dirty="0">
                <a:latin typeface="Arial"/>
                <a:cs typeface="Arial"/>
              </a:rPr>
              <a:t>stratum </a:t>
            </a:r>
            <a:r>
              <a:rPr sz="2800" spc="-5" dirty="0">
                <a:latin typeface="Arial"/>
                <a:cs typeface="Arial"/>
              </a:rPr>
              <a:t>was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reached.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Thickness </a:t>
            </a:r>
            <a:r>
              <a:rPr sz="2800" dirty="0">
                <a:latin typeface="Arial"/>
                <a:cs typeface="Arial"/>
              </a:rPr>
              <a:t>varies </a:t>
            </a:r>
            <a:r>
              <a:rPr sz="2800" spc="-5" dirty="0">
                <a:latin typeface="Arial"/>
                <a:cs typeface="Arial"/>
              </a:rPr>
              <a:t>from </a:t>
            </a:r>
            <a:r>
              <a:rPr sz="2800" dirty="0">
                <a:latin typeface="Arial"/>
                <a:cs typeface="Arial"/>
              </a:rPr>
              <a:t>0.75 </a:t>
            </a:r>
            <a:r>
              <a:rPr sz="2800" spc="-5" dirty="0">
                <a:latin typeface="Arial"/>
                <a:cs typeface="Arial"/>
              </a:rPr>
              <a:t>m to 1.2m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978" rIns="0" bIns="0" rtlCol="0">
            <a:spAutoFit/>
          </a:bodyPr>
          <a:lstStyle/>
          <a:p>
            <a:pPr marL="1271905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Roman Road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Construction</a:t>
            </a:r>
            <a:endParaRPr sz="4000">
              <a:latin typeface="Arial"/>
              <a:cs typeface="Arial"/>
            </a:endParaRPr>
          </a:p>
          <a:p>
            <a:pPr marL="298323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Arial"/>
                <a:cs typeface="Arial"/>
              </a:rPr>
              <a:t>Basic cross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7800" y="2514600"/>
            <a:ext cx="66548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672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273550" cy="4044950"/>
          </a:xfrm>
          <a:custGeom>
            <a:avLst/>
            <a:gdLst/>
            <a:ahLst/>
            <a:cxnLst/>
            <a:rect l="l" t="t" r="r" b="b"/>
            <a:pathLst>
              <a:path w="4273550" h="4044950">
                <a:moveTo>
                  <a:pt x="0" y="4044950"/>
                </a:moveTo>
                <a:lnTo>
                  <a:pt x="4273550" y="4044950"/>
                </a:lnTo>
                <a:lnTo>
                  <a:pt x="427355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0"/>
            <a:ext cx="4116324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4155313"/>
            <a:ext cx="8832850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980"/>
              </a:lnSpc>
            </a:pPr>
            <a:r>
              <a:rPr sz="1800" b="1" spc="-5" dirty="0">
                <a:latin typeface="Arial"/>
                <a:cs typeface="Arial"/>
              </a:rPr>
              <a:t>Modern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Highway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b="1" spc="-5" dirty="0">
                <a:latin typeface="Arial"/>
                <a:cs typeface="Arial"/>
              </a:rPr>
              <a:t>Roman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Roads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1200" y="4343400"/>
            <a:ext cx="5105400" cy="2514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2918460">
              <a:lnSpc>
                <a:spcPct val="100000"/>
              </a:lnSpc>
            </a:pPr>
            <a:r>
              <a:rPr sz="3600" u="heavy" dirty="0">
                <a:solidFill>
                  <a:srgbClr val="C00000"/>
                </a:solidFill>
                <a:latin typeface="Arial"/>
                <a:cs typeface="Arial"/>
              </a:rPr>
              <a:t>Indian</a:t>
            </a:r>
            <a:r>
              <a:rPr sz="3600" u="heavy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C00000"/>
                </a:solidFill>
                <a:latin typeface="Arial"/>
                <a:cs typeface="Arial"/>
              </a:rPr>
              <a:t>Roads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255521"/>
            <a:ext cx="8073390" cy="407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India has </a:t>
            </a:r>
            <a:r>
              <a:rPr sz="2800" spc="-5" dirty="0">
                <a:latin typeface="Arial"/>
                <a:cs typeface="Arial"/>
              </a:rPr>
              <a:t>a large </a:t>
            </a:r>
            <a:r>
              <a:rPr sz="2800" dirty="0">
                <a:latin typeface="Arial"/>
                <a:cs typeface="Arial"/>
              </a:rPr>
              <a:t>road </a:t>
            </a:r>
            <a:r>
              <a:rPr sz="2800" spc="-5" dirty="0">
                <a:latin typeface="Arial"/>
                <a:cs typeface="Arial"/>
              </a:rPr>
              <a:t>network </a:t>
            </a:r>
            <a:r>
              <a:rPr sz="2800" dirty="0">
                <a:latin typeface="Arial"/>
                <a:cs typeface="Arial"/>
              </a:rPr>
              <a:t>of over 3.314  million </a:t>
            </a:r>
            <a:r>
              <a:rPr sz="2800" spc="-5" dirty="0">
                <a:latin typeface="Arial"/>
                <a:cs typeface="Arial"/>
              </a:rPr>
              <a:t>kilometers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roadways </a:t>
            </a:r>
            <a:r>
              <a:rPr sz="2800" spc="-5" dirty="0" smtClean="0">
                <a:latin typeface="Arial"/>
                <a:cs typeface="Arial"/>
              </a:rPr>
              <a:t>making </a:t>
            </a:r>
            <a:r>
              <a:rPr sz="2800" spc="-5" dirty="0">
                <a:latin typeface="Arial"/>
                <a:cs typeface="Arial"/>
              </a:rPr>
              <a:t>it </a:t>
            </a:r>
            <a:r>
              <a:rPr sz="2800" dirty="0">
                <a:latin typeface="Arial"/>
                <a:cs typeface="Arial"/>
              </a:rPr>
              <a:t>3</a:t>
            </a:r>
            <a:r>
              <a:rPr sz="2775" baseline="25525" dirty="0">
                <a:latin typeface="Arial"/>
                <a:cs typeface="Arial"/>
              </a:rPr>
              <a:t>rd </a:t>
            </a:r>
            <a:r>
              <a:rPr sz="2800" dirty="0">
                <a:latin typeface="Arial"/>
                <a:cs typeface="Arial"/>
              </a:rPr>
              <a:t>largest </a:t>
            </a:r>
            <a:r>
              <a:rPr sz="2800" spc="-5" dirty="0">
                <a:latin typeface="Arial"/>
                <a:cs typeface="Arial"/>
              </a:rPr>
              <a:t>road network in </a:t>
            </a:r>
            <a:r>
              <a:rPr sz="2800" spc="-10" dirty="0">
                <a:latin typeface="Arial"/>
                <a:cs typeface="Arial"/>
              </a:rPr>
              <a:t>the  </a:t>
            </a:r>
            <a:r>
              <a:rPr sz="2800" spc="-5" dirty="0">
                <a:latin typeface="Arial"/>
                <a:cs typeface="Arial"/>
              </a:rPr>
              <a:t>world.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lang="en-US" sz="2800" dirty="0" smtClean="0">
                <a:latin typeface="Arial"/>
                <a:cs typeface="Arial"/>
              </a:rPr>
              <a:t>National Highways     -  70,548 Km</a:t>
            </a:r>
          </a:p>
          <a:p>
            <a:pPr marL="355600" marR="5080" indent="-342900" algn="just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lang="en-US" sz="2800" dirty="0" smtClean="0">
                <a:latin typeface="Arial"/>
                <a:cs typeface="Arial"/>
              </a:rPr>
              <a:t>State Highways          -  1,31,899 Km</a:t>
            </a:r>
          </a:p>
          <a:p>
            <a:pPr marL="355600" marR="5080" indent="-342900" algn="just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Major District Roads  -  4,67,763 Km </a:t>
            </a:r>
          </a:p>
          <a:p>
            <a:pPr marL="355600" marR="5080" indent="-342900" algn="just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lang="en-US" sz="2800" dirty="0" smtClean="0">
                <a:latin typeface="Arial"/>
                <a:cs typeface="Arial"/>
              </a:rPr>
              <a:t>Rural Roads                -  26,50,000 Km</a:t>
            </a:r>
          </a:p>
          <a:p>
            <a:pPr marL="355600" marR="5080" indent="-342900" algn="just">
              <a:lnSpc>
                <a:spcPct val="100000"/>
              </a:lnSpc>
              <a:buChar char="•"/>
              <a:tabLst>
                <a:tab pos="356235" algn="l"/>
              </a:tabLst>
            </a:pP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188" rIns="0" bIns="0" rtlCol="0">
            <a:spAutoFit/>
          </a:bodyPr>
          <a:lstStyle/>
          <a:p>
            <a:pPr marL="1376045">
              <a:lnSpc>
                <a:spcPct val="100000"/>
              </a:lnSpc>
            </a:pPr>
            <a:r>
              <a:rPr sz="3600" b="1" u="heavy" spc="-5" dirty="0">
                <a:solidFill>
                  <a:srgbClr val="C00000"/>
                </a:solidFill>
                <a:latin typeface="Times New Roman"/>
                <a:cs typeface="Times New Roman"/>
              </a:rPr>
              <a:t>Highway Development in</a:t>
            </a:r>
            <a:r>
              <a:rPr sz="3600" b="1" u="heavy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solidFill>
                  <a:srgbClr val="C00000"/>
                </a:solidFill>
                <a:latin typeface="Times New Roman"/>
                <a:cs typeface="Times New Roman"/>
              </a:rPr>
              <a:t>India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017778"/>
            <a:ext cx="8058784" cy="4698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Jayakar Committee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(1927)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Central Road Fund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(1929)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Indian Roads Congress (IRC),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1934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Central Road Research </a:t>
            </a:r>
            <a:r>
              <a:rPr sz="2800" b="1" dirty="0">
                <a:latin typeface="Times New Roman"/>
                <a:cs typeface="Times New Roman"/>
              </a:rPr>
              <a:t>Institute </a:t>
            </a:r>
            <a:r>
              <a:rPr sz="2800" b="1" spc="-5" dirty="0">
                <a:latin typeface="Times New Roman"/>
                <a:cs typeface="Times New Roman"/>
              </a:rPr>
              <a:t>(CRRI),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1950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Motor vehicle act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(1936)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National </a:t>
            </a:r>
            <a:r>
              <a:rPr sz="2800" b="1" spc="-5" dirty="0">
                <a:latin typeface="Times New Roman"/>
                <a:cs typeface="Times New Roman"/>
              </a:rPr>
              <a:t>Highway </a:t>
            </a:r>
            <a:r>
              <a:rPr sz="2800" b="1" dirty="0">
                <a:latin typeface="Times New Roman"/>
                <a:cs typeface="Times New Roman"/>
              </a:rPr>
              <a:t>Authority </a:t>
            </a:r>
            <a:r>
              <a:rPr sz="2800" b="1" spc="-5" dirty="0">
                <a:latin typeface="Times New Roman"/>
                <a:cs typeface="Times New Roman"/>
              </a:rPr>
              <a:t>of </a:t>
            </a:r>
            <a:r>
              <a:rPr sz="2800" b="1" dirty="0">
                <a:latin typeface="Times New Roman"/>
                <a:cs typeface="Times New Roman"/>
              </a:rPr>
              <a:t>India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(NHAI),1995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Times New Roman"/>
              <a:buChar char="•"/>
              <a:tabLst>
                <a:tab pos="354965" algn="l"/>
                <a:tab pos="355600" algn="l"/>
                <a:tab pos="237871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First</a:t>
            </a:r>
            <a:r>
              <a:rPr sz="2800" b="1" spc="-10" dirty="0">
                <a:latin typeface="Times New Roman"/>
                <a:cs typeface="Times New Roman"/>
              </a:rPr>
              <a:t> twenty	</a:t>
            </a:r>
            <a:r>
              <a:rPr sz="2800" b="1" spc="-5" dirty="0">
                <a:latin typeface="Times New Roman"/>
                <a:cs typeface="Times New Roman"/>
              </a:rPr>
              <a:t>year road plan ( </a:t>
            </a:r>
            <a:r>
              <a:rPr sz="2800" b="1" spc="5" dirty="0">
                <a:latin typeface="Times New Roman"/>
                <a:cs typeface="Times New Roman"/>
              </a:rPr>
              <a:t>1943-61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Times New Roman"/>
              <a:buChar char="•"/>
              <a:tabLst>
                <a:tab pos="354965" algn="l"/>
                <a:tab pos="355600" algn="l"/>
                <a:tab pos="273621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Second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twenty	</a:t>
            </a:r>
            <a:r>
              <a:rPr sz="2800" b="1" spc="-5" dirty="0">
                <a:latin typeface="Times New Roman"/>
                <a:cs typeface="Times New Roman"/>
              </a:rPr>
              <a:t>year road plan ( </a:t>
            </a:r>
            <a:r>
              <a:rPr sz="2800" b="1" dirty="0">
                <a:latin typeface="Times New Roman"/>
                <a:cs typeface="Times New Roman"/>
              </a:rPr>
              <a:t>1961-81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Times New Roman"/>
              <a:buChar char="•"/>
              <a:tabLst>
                <a:tab pos="354965" algn="l"/>
                <a:tab pos="355600" algn="l"/>
                <a:tab pos="4857750" algn="l"/>
              </a:tabLst>
            </a:pPr>
            <a:r>
              <a:rPr sz="2800" b="1" spc="-5" dirty="0" smtClean="0">
                <a:latin typeface="Times New Roman"/>
                <a:cs typeface="Times New Roman"/>
              </a:rPr>
              <a:t>Third </a:t>
            </a:r>
            <a:r>
              <a:rPr sz="2800" b="1" spc="-10" dirty="0">
                <a:latin typeface="Times New Roman"/>
                <a:cs typeface="Times New Roman"/>
              </a:rPr>
              <a:t>twenty </a:t>
            </a:r>
            <a:r>
              <a:rPr sz="2800" b="1" spc="-5" dirty="0">
                <a:latin typeface="Times New Roman"/>
                <a:cs typeface="Times New Roman"/>
              </a:rPr>
              <a:t>year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road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plan	( </a:t>
            </a:r>
            <a:r>
              <a:rPr sz="2800" b="1" dirty="0">
                <a:latin typeface="Times New Roman"/>
                <a:cs typeface="Times New Roman"/>
              </a:rPr>
              <a:t>1981-2001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723389">
              <a:lnSpc>
                <a:spcPct val="100000"/>
              </a:lnSpc>
            </a:pPr>
            <a:r>
              <a:rPr sz="3600" u="heavy" dirty="0">
                <a:solidFill>
                  <a:srgbClr val="C00000"/>
                </a:solidFill>
                <a:latin typeface="Arial"/>
                <a:cs typeface="Arial"/>
              </a:rPr>
              <a:t>Jayakar</a:t>
            </a:r>
            <a:r>
              <a:rPr sz="3600" u="heavy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C00000"/>
                </a:solidFill>
                <a:latin typeface="Arial"/>
                <a:cs typeface="Arial"/>
              </a:rPr>
              <a:t>Committee,1927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952753"/>
            <a:ext cx="8364855" cy="43704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03885" indent="-342900" algn="just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After the first </a:t>
            </a:r>
            <a:r>
              <a:rPr sz="2400" spc="-5" dirty="0">
                <a:latin typeface="Arial"/>
                <a:cs typeface="Arial"/>
              </a:rPr>
              <a:t>World </a:t>
            </a:r>
            <a:r>
              <a:rPr sz="2400" dirty="0">
                <a:latin typeface="Arial"/>
                <a:cs typeface="Arial"/>
              </a:rPr>
              <a:t>War, motor </a:t>
            </a:r>
            <a:r>
              <a:rPr sz="2400" spc="-5" dirty="0">
                <a:latin typeface="Arial"/>
                <a:cs typeface="Arial"/>
              </a:rPr>
              <a:t>vehicle using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roads  increases, </a:t>
            </a:r>
            <a:r>
              <a:rPr sz="2400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demanded a </a:t>
            </a:r>
            <a:r>
              <a:rPr sz="2400" dirty="0">
                <a:latin typeface="Arial"/>
                <a:cs typeface="Arial"/>
              </a:rPr>
              <a:t>better </a:t>
            </a:r>
            <a:r>
              <a:rPr sz="2400" spc="-5" dirty="0">
                <a:latin typeface="Arial"/>
                <a:cs typeface="Arial"/>
              </a:rPr>
              <a:t>road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network.</a:t>
            </a:r>
            <a:endParaRPr sz="2400" dirty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1927,Indian road development </a:t>
            </a:r>
            <a:r>
              <a:rPr sz="2400" dirty="0">
                <a:latin typeface="Arial"/>
                <a:cs typeface="Arial"/>
              </a:rPr>
              <a:t>committee </a:t>
            </a:r>
            <a:r>
              <a:rPr sz="2400" spc="-5" dirty="0">
                <a:latin typeface="Arial"/>
                <a:cs typeface="Arial"/>
              </a:rPr>
              <a:t>was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appointed</a:t>
            </a:r>
            <a:endParaRPr sz="2400" dirty="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by the </a:t>
            </a:r>
            <a:r>
              <a:rPr sz="2400" spc="-5" dirty="0">
                <a:latin typeface="Arial"/>
                <a:cs typeface="Arial"/>
              </a:rPr>
              <a:t>government with </a:t>
            </a:r>
            <a:r>
              <a:rPr sz="2400" dirty="0">
                <a:latin typeface="Arial"/>
                <a:cs typeface="Arial"/>
              </a:rPr>
              <a:t>M.R. </a:t>
            </a:r>
            <a:r>
              <a:rPr sz="2400" spc="-5" dirty="0">
                <a:latin typeface="Arial"/>
                <a:cs typeface="Arial"/>
              </a:rPr>
              <a:t>Jaykar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chairman.</a:t>
            </a:r>
            <a:endParaRPr sz="2400" dirty="0">
              <a:latin typeface="Arial"/>
              <a:cs typeface="Arial"/>
            </a:endParaRPr>
          </a:p>
          <a:p>
            <a:pPr marL="355600" marR="11811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Road development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country should be made as a  national interest since local </a:t>
            </a:r>
            <a:r>
              <a:rPr sz="2400" dirty="0">
                <a:latin typeface="Arial"/>
                <a:cs typeface="Arial"/>
              </a:rPr>
              <a:t>govt. </a:t>
            </a:r>
            <a:r>
              <a:rPr sz="2400" spc="-5" dirty="0">
                <a:latin typeface="Arial"/>
                <a:cs typeface="Arial"/>
              </a:rPr>
              <a:t>do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have financial and  technical capacity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road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development.</a:t>
            </a:r>
            <a:endParaRPr sz="2400" dirty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An </a:t>
            </a:r>
            <a:r>
              <a:rPr sz="2400" spc="-5" dirty="0">
                <a:latin typeface="Arial"/>
                <a:cs typeface="Arial"/>
              </a:rPr>
              <a:t>extra </a:t>
            </a:r>
            <a:r>
              <a:rPr sz="2400" dirty="0">
                <a:latin typeface="Arial"/>
                <a:cs typeface="Arial"/>
              </a:rPr>
              <a:t>tax </a:t>
            </a:r>
            <a:r>
              <a:rPr sz="2400" spc="-5" dirty="0">
                <a:latin typeface="Arial"/>
                <a:cs typeface="Arial"/>
              </a:rPr>
              <a:t>should </a:t>
            </a:r>
            <a:r>
              <a:rPr sz="2400" dirty="0">
                <a:latin typeface="Arial"/>
                <a:cs typeface="Arial"/>
              </a:rPr>
              <a:t>be 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</a:t>
            </a:r>
            <a:r>
              <a:rPr sz="2400" spc="-5" dirty="0">
                <a:latin typeface="Arial"/>
                <a:cs typeface="Arial"/>
              </a:rPr>
              <a:t>petrol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road users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</a:p>
          <a:p>
            <a:pPr marL="35560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create </a:t>
            </a:r>
            <a:r>
              <a:rPr sz="2400" dirty="0">
                <a:latin typeface="Arial"/>
                <a:cs typeface="Arial"/>
              </a:rPr>
              <a:t>the road </a:t>
            </a:r>
            <a:r>
              <a:rPr sz="2400" spc="-5" dirty="0">
                <a:latin typeface="Arial"/>
                <a:cs typeface="Arial"/>
              </a:rPr>
              <a:t>development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fund</a:t>
            </a:r>
            <a:r>
              <a:rPr sz="240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5600" marR="682625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create a national level institution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carry research </a:t>
            </a:r>
            <a:r>
              <a:rPr sz="2400" dirty="0">
                <a:latin typeface="Arial"/>
                <a:cs typeface="Arial"/>
              </a:rPr>
              <a:t>,  </a:t>
            </a:r>
            <a:r>
              <a:rPr sz="2400" spc="-5" dirty="0">
                <a:latin typeface="Arial"/>
                <a:cs typeface="Arial"/>
              </a:rPr>
              <a:t>development works and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consultation.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2360930">
              <a:lnSpc>
                <a:spcPct val="100000"/>
              </a:lnSpc>
            </a:pP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Central </a:t>
            </a:r>
            <a:r>
              <a:rPr sz="3600" b="1" u="heavy" spc="-5" dirty="0">
                <a:solidFill>
                  <a:srgbClr val="C00000"/>
                </a:solidFill>
                <a:latin typeface="Arial"/>
                <a:cs typeface="Arial"/>
              </a:rPr>
              <a:t>road</a:t>
            </a:r>
            <a:r>
              <a:rPr sz="3600" b="1" u="heavy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fund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55521"/>
            <a:ext cx="7850505" cy="4885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Arial"/>
                <a:cs typeface="Arial"/>
              </a:rPr>
              <a:t>It was formed on </a:t>
            </a:r>
            <a:r>
              <a:rPr sz="3000" spc="10" dirty="0">
                <a:latin typeface="Arial"/>
                <a:cs typeface="Arial"/>
              </a:rPr>
              <a:t>1</a:t>
            </a:r>
            <a:r>
              <a:rPr sz="3000" spc="15" baseline="25525" dirty="0">
                <a:latin typeface="Arial"/>
                <a:cs typeface="Arial"/>
              </a:rPr>
              <a:t>st </a:t>
            </a:r>
            <a:r>
              <a:rPr sz="3000" spc="-5" dirty="0">
                <a:latin typeface="Arial"/>
                <a:cs typeface="Arial"/>
              </a:rPr>
              <a:t>march</a:t>
            </a:r>
            <a:r>
              <a:rPr sz="3000" spc="26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1929</a:t>
            </a:r>
            <a:endParaRPr sz="3000" dirty="0">
              <a:latin typeface="Arial"/>
              <a:cs typeface="Arial"/>
            </a:endParaRPr>
          </a:p>
          <a:p>
            <a:pPr marL="355600" marR="8255" indent="-34290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Arial"/>
                <a:cs typeface="Arial"/>
              </a:rPr>
              <a:t>The consumers of </a:t>
            </a:r>
            <a:r>
              <a:rPr sz="3000" dirty="0">
                <a:latin typeface="Arial"/>
                <a:cs typeface="Arial"/>
              </a:rPr>
              <a:t>petrol </a:t>
            </a:r>
            <a:r>
              <a:rPr sz="3000" spc="-5" dirty="0">
                <a:latin typeface="Arial"/>
                <a:cs typeface="Arial"/>
              </a:rPr>
              <a:t>were charged an </a:t>
            </a:r>
            <a:r>
              <a:rPr sz="3000" dirty="0">
                <a:latin typeface="Arial"/>
                <a:cs typeface="Arial"/>
              </a:rPr>
              <a:t>extra  </a:t>
            </a:r>
            <a:r>
              <a:rPr sz="3000" spc="-5" dirty="0" smtClean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2.64 paisa per </a:t>
            </a:r>
            <a:r>
              <a:rPr sz="3000" spc="-5" dirty="0">
                <a:latin typeface="Arial"/>
                <a:cs typeface="Arial"/>
              </a:rPr>
              <a:t>litre of </a:t>
            </a:r>
            <a:r>
              <a:rPr sz="3000" dirty="0">
                <a:latin typeface="Arial"/>
                <a:cs typeface="Arial"/>
              </a:rPr>
              <a:t>petrol to </a:t>
            </a:r>
            <a:r>
              <a:rPr sz="3000" spc="-5" dirty="0">
                <a:latin typeface="Arial"/>
                <a:cs typeface="Arial"/>
              </a:rPr>
              <a:t>built up  this road </a:t>
            </a:r>
            <a:r>
              <a:rPr sz="3000" dirty="0">
                <a:latin typeface="Arial"/>
                <a:cs typeface="Arial"/>
              </a:rPr>
              <a:t>development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fund.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Arial"/>
                <a:cs typeface="Arial"/>
              </a:rPr>
              <a:t>From </a:t>
            </a:r>
            <a:r>
              <a:rPr sz="3000" dirty="0">
                <a:latin typeface="Arial"/>
                <a:cs typeface="Arial"/>
              </a:rPr>
              <a:t>this </a:t>
            </a:r>
            <a:r>
              <a:rPr sz="3000" spc="-5" dirty="0">
                <a:latin typeface="Arial"/>
                <a:cs typeface="Arial"/>
              </a:rPr>
              <a:t>20% </a:t>
            </a:r>
            <a:r>
              <a:rPr sz="3000" dirty="0">
                <a:latin typeface="Arial"/>
                <a:cs typeface="Arial"/>
              </a:rPr>
              <a:t>of </a:t>
            </a:r>
            <a:r>
              <a:rPr sz="3000" spc="-5" dirty="0">
                <a:latin typeface="Arial"/>
                <a:cs typeface="Arial"/>
              </a:rPr>
              <a:t>annual reveneu is to be </a:t>
            </a:r>
            <a:r>
              <a:rPr sz="3000" dirty="0">
                <a:latin typeface="Arial"/>
                <a:cs typeface="Arial"/>
              </a:rPr>
              <a:t>retain  </a:t>
            </a:r>
            <a:r>
              <a:rPr sz="3000" spc="-5" dirty="0">
                <a:latin typeface="Arial"/>
                <a:cs typeface="Arial"/>
              </a:rPr>
              <a:t>as a </a:t>
            </a:r>
            <a:r>
              <a:rPr sz="3000" dirty="0">
                <a:latin typeface="Arial"/>
                <a:cs typeface="Arial"/>
              </a:rPr>
              <a:t>central </a:t>
            </a:r>
            <a:r>
              <a:rPr sz="3000" spc="-5" dirty="0">
                <a:latin typeface="Arial"/>
                <a:cs typeface="Arial"/>
              </a:rPr>
              <a:t>reveneu for </a:t>
            </a:r>
            <a:r>
              <a:rPr sz="3000" dirty="0">
                <a:latin typeface="Arial"/>
                <a:cs typeface="Arial"/>
              </a:rPr>
              <a:t>research and  </a:t>
            </a:r>
            <a:r>
              <a:rPr sz="3000" spc="-5" dirty="0">
                <a:latin typeface="Arial"/>
                <a:cs typeface="Arial"/>
              </a:rPr>
              <a:t>experimental work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 smtClean="0">
                <a:latin typeface="Arial"/>
                <a:cs typeface="Arial"/>
              </a:rPr>
              <a:t>expenses.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sz="3000" dirty="0" smtClean="0">
                <a:latin typeface="Arial"/>
                <a:cs typeface="Arial"/>
              </a:rPr>
              <a:t>etc</a:t>
            </a:r>
            <a:endParaRPr sz="3000" dirty="0">
              <a:latin typeface="Arial"/>
              <a:cs typeface="Arial"/>
            </a:endParaRPr>
          </a:p>
          <a:p>
            <a:pPr marL="355600" marR="821690" indent="-34290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Arial"/>
                <a:cs typeface="Arial"/>
              </a:rPr>
              <a:t>Balance 80% is allowed by </a:t>
            </a:r>
            <a:r>
              <a:rPr sz="3000" dirty="0">
                <a:latin typeface="Arial"/>
                <a:cs typeface="Arial"/>
              </a:rPr>
              <a:t>central </a:t>
            </a:r>
            <a:r>
              <a:rPr sz="3000" spc="-5" dirty="0">
                <a:latin typeface="Arial"/>
                <a:cs typeface="Arial"/>
              </a:rPr>
              <a:t>govt. to  </a:t>
            </a:r>
            <a:r>
              <a:rPr sz="3000" dirty="0">
                <a:latin typeface="Arial"/>
                <a:cs typeface="Arial"/>
              </a:rPr>
              <a:t>various states based </a:t>
            </a:r>
            <a:r>
              <a:rPr sz="3000" spc="-5" dirty="0">
                <a:latin typeface="Arial"/>
                <a:cs typeface="Arial"/>
              </a:rPr>
              <a:t>on </a:t>
            </a:r>
            <a:r>
              <a:rPr sz="3000" dirty="0">
                <a:latin typeface="Arial"/>
                <a:cs typeface="Arial"/>
              </a:rPr>
              <a:t>actual petrol  </a:t>
            </a:r>
            <a:r>
              <a:rPr sz="3000" spc="-5" dirty="0">
                <a:latin typeface="Arial"/>
                <a:cs typeface="Arial"/>
              </a:rPr>
              <a:t>consumption 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746250">
              <a:lnSpc>
                <a:spcPct val="100000"/>
              </a:lnSpc>
            </a:pPr>
            <a:r>
              <a:rPr u="heavy" dirty="0">
                <a:solidFill>
                  <a:srgbClr val="C00000"/>
                </a:solidFill>
                <a:latin typeface="Arial"/>
                <a:cs typeface="Arial"/>
              </a:rPr>
              <a:t>Central Road Fund ,</a:t>
            </a:r>
            <a:r>
              <a:rPr u="heavy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u="heavy" dirty="0">
                <a:solidFill>
                  <a:srgbClr val="C00000"/>
                </a:solidFill>
                <a:latin typeface="Arial"/>
                <a:cs typeface="Arial"/>
              </a:rPr>
              <a:t>1929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044" y="1405890"/>
            <a:ext cx="7286625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 algn="ctr">
              <a:lnSpc>
                <a:spcPct val="100000"/>
              </a:lnSpc>
            </a:pPr>
            <a:endParaRPr sz="4600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spc="-5" dirty="0" smtClean="0">
                <a:latin typeface="Arial"/>
                <a:cs typeface="Arial"/>
              </a:rPr>
              <a:t>Distribution of 100% 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on </a:t>
            </a:r>
            <a:r>
              <a:rPr sz="2800" dirty="0" smtClean="0">
                <a:latin typeface="Arial"/>
                <a:cs typeface="Arial"/>
              </a:rPr>
              <a:t>petrol as</a:t>
            </a:r>
            <a:r>
              <a:rPr sz="2800" spc="75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follows: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3078607"/>
            <a:ext cx="2445385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CC0000"/>
                </a:solidFill>
                <a:latin typeface="Wingdings"/>
                <a:cs typeface="Wingdings"/>
              </a:rPr>
              <a:t></a:t>
            </a:r>
            <a:r>
              <a:rPr sz="2800" dirty="0">
                <a:solidFill>
                  <a:srgbClr val="CC0000"/>
                </a:solidFill>
                <a:latin typeface="Arial"/>
                <a:cs typeface="Arial"/>
              </a:rPr>
              <a:t>57.5% </a:t>
            </a:r>
            <a:r>
              <a:rPr sz="2800" spc="-5" dirty="0">
                <a:solidFill>
                  <a:srgbClr val="CC0000"/>
                </a:solidFill>
                <a:latin typeface="Arial"/>
                <a:cs typeface="Arial"/>
              </a:rPr>
              <a:t>for</a:t>
            </a:r>
            <a:r>
              <a:rPr sz="2800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Arial"/>
                <a:cs typeface="Arial"/>
              </a:rPr>
              <a:t>NH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5" dirty="0">
                <a:solidFill>
                  <a:srgbClr val="CC0000"/>
                </a:solidFill>
                <a:latin typeface="Wingdings"/>
                <a:cs typeface="Wingdings"/>
              </a:rPr>
              <a:t></a:t>
            </a:r>
            <a:r>
              <a:rPr sz="2800" spc="5" dirty="0">
                <a:solidFill>
                  <a:srgbClr val="CC0000"/>
                </a:solidFill>
                <a:latin typeface="Arial"/>
                <a:cs typeface="Arial"/>
              </a:rPr>
              <a:t>30% </a:t>
            </a:r>
            <a:r>
              <a:rPr sz="2800" spc="-5" dirty="0">
                <a:solidFill>
                  <a:srgbClr val="CC0000"/>
                </a:solidFill>
                <a:latin typeface="Arial"/>
                <a:cs typeface="Arial"/>
              </a:rPr>
              <a:t>for</a:t>
            </a:r>
            <a:r>
              <a:rPr sz="2800" spc="-8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Arial"/>
                <a:cs typeface="Arial"/>
              </a:rPr>
              <a:t>SH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4102989"/>
            <a:ext cx="7644130" cy="1485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CC0000"/>
                </a:solidFill>
                <a:latin typeface="Wingdings"/>
                <a:cs typeface="Wingdings"/>
              </a:rPr>
              <a:t></a:t>
            </a:r>
            <a:r>
              <a:rPr sz="2800" dirty="0">
                <a:solidFill>
                  <a:srgbClr val="CC0000"/>
                </a:solidFill>
                <a:latin typeface="Arial"/>
                <a:cs typeface="Arial"/>
              </a:rPr>
              <a:t>12.5% </a:t>
            </a:r>
            <a:r>
              <a:rPr sz="2800" spc="-5" dirty="0">
                <a:solidFill>
                  <a:srgbClr val="CC0000"/>
                </a:solidFill>
                <a:latin typeface="Arial"/>
                <a:cs typeface="Arial"/>
              </a:rPr>
              <a:t>for </a:t>
            </a:r>
            <a:r>
              <a:rPr sz="2800" dirty="0">
                <a:solidFill>
                  <a:srgbClr val="CC0000"/>
                </a:solidFill>
                <a:latin typeface="Arial"/>
                <a:cs typeface="Arial"/>
              </a:rPr>
              <a:t>safety </a:t>
            </a:r>
            <a:r>
              <a:rPr sz="2800" spc="-5" dirty="0">
                <a:solidFill>
                  <a:srgbClr val="CC0000"/>
                </a:solidFill>
                <a:latin typeface="Arial"/>
                <a:cs typeface="Arial"/>
              </a:rPr>
              <a:t>works on </a:t>
            </a:r>
            <a:r>
              <a:rPr sz="2800" dirty="0">
                <a:solidFill>
                  <a:srgbClr val="CC0000"/>
                </a:solidFill>
                <a:latin typeface="Arial"/>
                <a:cs typeface="Arial"/>
              </a:rPr>
              <a:t>rail-Road</a:t>
            </a:r>
            <a:r>
              <a:rPr sz="2800" spc="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CC0000"/>
                </a:solidFill>
                <a:latin typeface="Arial"/>
                <a:cs typeface="Arial"/>
              </a:rPr>
              <a:t>crossing.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50% 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 </a:t>
            </a:r>
            <a:r>
              <a:rPr sz="2800" dirty="0">
                <a:latin typeface="Arial"/>
                <a:cs typeface="Arial"/>
              </a:rPr>
              <a:t>diesel for </a:t>
            </a:r>
            <a:r>
              <a:rPr sz="2800" spc="-5" dirty="0">
                <a:latin typeface="Arial"/>
                <a:cs typeface="Arial"/>
              </a:rPr>
              <a:t>Rural Road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development</a:t>
            </a:r>
          </a:p>
        </p:txBody>
      </p:sp>
      <p:sp>
        <p:nvSpPr>
          <p:cNvPr id="6" name="object 6"/>
          <p:cNvSpPr/>
          <p:nvPr/>
        </p:nvSpPr>
        <p:spPr>
          <a:xfrm>
            <a:off x="3886200" y="320040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0" y="0"/>
                </a:moveTo>
                <a:lnTo>
                  <a:pt x="14847" y="5484"/>
                </a:lnTo>
                <a:lnTo>
                  <a:pt x="26955" y="20447"/>
                </a:lnTo>
                <a:lnTo>
                  <a:pt x="35111" y="42648"/>
                </a:lnTo>
                <a:lnTo>
                  <a:pt x="38100" y="69850"/>
                </a:lnTo>
                <a:lnTo>
                  <a:pt x="38100" y="349250"/>
                </a:lnTo>
                <a:lnTo>
                  <a:pt x="41088" y="376451"/>
                </a:lnTo>
                <a:lnTo>
                  <a:pt x="49244" y="398653"/>
                </a:lnTo>
                <a:lnTo>
                  <a:pt x="61352" y="413615"/>
                </a:lnTo>
                <a:lnTo>
                  <a:pt x="76200" y="419100"/>
                </a:lnTo>
                <a:lnTo>
                  <a:pt x="61352" y="424584"/>
                </a:lnTo>
                <a:lnTo>
                  <a:pt x="49244" y="439546"/>
                </a:lnTo>
                <a:lnTo>
                  <a:pt x="41088" y="461748"/>
                </a:lnTo>
                <a:lnTo>
                  <a:pt x="38100" y="488950"/>
                </a:lnTo>
                <a:lnTo>
                  <a:pt x="38100" y="768350"/>
                </a:lnTo>
                <a:lnTo>
                  <a:pt x="35111" y="795551"/>
                </a:lnTo>
                <a:lnTo>
                  <a:pt x="26955" y="817752"/>
                </a:lnTo>
                <a:lnTo>
                  <a:pt x="14847" y="832715"/>
                </a:lnTo>
                <a:lnTo>
                  <a:pt x="0" y="838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075690">
              <a:lnSpc>
                <a:spcPct val="100000"/>
              </a:lnSpc>
            </a:pPr>
            <a:r>
              <a:rPr sz="3600" b="1" u="heavy" spc="-5" dirty="0">
                <a:solidFill>
                  <a:srgbClr val="C00000"/>
                </a:solidFill>
                <a:latin typeface="Arial"/>
                <a:cs typeface="Arial"/>
              </a:rPr>
              <a:t>Indian </a:t>
            </a: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Roads Congress,</a:t>
            </a:r>
            <a:r>
              <a:rPr sz="3600" b="1" u="heavy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1934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28953"/>
            <a:ext cx="7979409" cy="4909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6379" indent="-342900" algn="just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Central semi official body known as IRC was </a:t>
            </a:r>
            <a:r>
              <a:rPr sz="2800" dirty="0">
                <a:latin typeface="Arial"/>
                <a:cs typeface="Arial"/>
              </a:rPr>
              <a:t>formed </a:t>
            </a:r>
            <a:r>
              <a:rPr sz="2800" spc="-5" dirty="0">
                <a:latin typeface="Arial"/>
                <a:cs typeface="Arial"/>
              </a:rPr>
              <a:t>in  </a:t>
            </a:r>
            <a:r>
              <a:rPr sz="2800" spc="-10" dirty="0">
                <a:latin typeface="Arial"/>
                <a:cs typeface="Arial"/>
              </a:rPr>
              <a:t>1934.</a:t>
            </a:r>
            <a:endParaRPr sz="2800" dirty="0">
              <a:latin typeface="Arial"/>
              <a:cs typeface="Arial"/>
            </a:endParaRPr>
          </a:p>
          <a:p>
            <a:pPr marL="355600" marR="10922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To provide </a:t>
            </a:r>
            <a:r>
              <a:rPr sz="2800" spc="-5" dirty="0" smtClean="0">
                <a:latin typeface="Arial"/>
                <a:cs typeface="Arial"/>
              </a:rPr>
              <a:t>ideas 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related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construction  and maintenance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highways.</a:t>
            </a:r>
            <a:endParaRPr sz="2800" dirty="0">
              <a:latin typeface="Arial"/>
              <a:cs typeface="Arial"/>
            </a:endParaRPr>
          </a:p>
          <a:p>
            <a:pPr marL="355600" marR="615315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It </a:t>
            </a:r>
            <a:r>
              <a:rPr sz="2800" spc="-5" dirty="0">
                <a:latin typeface="Arial"/>
                <a:cs typeface="Arial"/>
              </a:rPr>
              <a:t>is a active body controlling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specification,  standardization and recommendations on materials,  design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roads 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bridges.</a:t>
            </a:r>
            <a:endParaRPr sz="28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It </a:t>
            </a:r>
            <a:r>
              <a:rPr sz="2800" spc="-5" dirty="0">
                <a:latin typeface="Arial"/>
                <a:cs typeface="Arial"/>
              </a:rPr>
              <a:t>publishes journals, research publications and standard  specifications guide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lines.</a:t>
            </a:r>
            <a:endParaRPr sz="2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3290" rIns="0" bIns="0" rtlCol="0">
            <a:spAutoFit/>
          </a:bodyPr>
          <a:lstStyle/>
          <a:p>
            <a:pPr marL="2397125">
              <a:lnSpc>
                <a:spcPct val="100000"/>
              </a:lnSpc>
            </a:pP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Motor vehicle</a:t>
            </a:r>
            <a:r>
              <a:rPr sz="3600" b="1" u="heavy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act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490"/>
            <a:ext cx="7606030" cy="3716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It was </a:t>
            </a:r>
            <a:r>
              <a:rPr sz="3200" spc="-5" dirty="0">
                <a:latin typeface="Arial"/>
                <a:cs typeface="Arial"/>
              </a:rPr>
              <a:t>formed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1939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regulate the road traffic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form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traffic laws, </a:t>
            </a:r>
            <a:r>
              <a:rPr sz="3200" spc="-5" dirty="0">
                <a:latin typeface="Arial"/>
                <a:cs typeface="Arial"/>
              </a:rPr>
              <a:t>ordinances and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regulations.</a:t>
            </a:r>
            <a:endParaRPr sz="3200">
              <a:latin typeface="Arial"/>
              <a:cs typeface="Arial"/>
            </a:endParaRPr>
          </a:p>
          <a:p>
            <a:pPr marL="355600" marR="20574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Three </a:t>
            </a:r>
            <a:r>
              <a:rPr sz="3200" dirty="0">
                <a:latin typeface="Arial"/>
                <a:cs typeface="Arial"/>
              </a:rPr>
              <a:t>phases </a:t>
            </a:r>
            <a:r>
              <a:rPr sz="3200" spc="-5" dirty="0">
                <a:latin typeface="Arial"/>
                <a:cs typeface="Arial"/>
              </a:rPr>
              <a:t>primarily covered </a:t>
            </a:r>
            <a:r>
              <a:rPr sz="3200" dirty="0">
                <a:latin typeface="Arial"/>
                <a:cs typeface="Arial"/>
              </a:rPr>
              <a:t>are  </a:t>
            </a:r>
            <a:r>
              <a:rPr sz="3200" spc="-5" dirty="0">
                <a:latin typeface="Arial"/>
                <a:cs typeface="Arial"/>
              </a:rPr>
              <a:t>control </a:t>
            </a:r>
            <a:r>
              <a:rPr sz="3200" dirty="0">
                <a:latin typeface="Arial"/>
                <a:cs typeface="Arial"/>
              </a:rPr>
              <a:t>of driver, vehicle ownership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</a:t>
            </a:r>
            <a:r>
              <a:rPr sz="3200" dirty="0">
                <a:latin typeface="Arial"/>
                <a:cs typeface="Arial"/>
              </a:rPr>
              <a:t>vehicle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operation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It was revised on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1988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3290" rIns="0" bIns="0" rtlCol="0">
            <a:spAutoFit/>
          </a:bodyPr>
          <a:lstStyle/>
          <a:p>
            <a:pPr marL="1293495">
              <a:lnSpc>
                <a:spcPct val="100000"/>
              </a:lnSpc>
            </a:pPr>
            <a:r>
              <a:rPr sz="3600" b="1" u="heavy" dirty="0">
                <a:latin typeface="Arial"/>
                <a:cs typeface="Arial"/>
              </a:rPr>
              <a:t>Transportation</a:t>
            </a:r>
            <a:r>
              <a:rPr sz="3600" b="1" u="heavy" spc="-25" dirty="0">
                <a:latin typeface="Arial"/>
                <a:cs typeface="Arial"/>
              </a:rPr>
              <a:t> </a:t>
            </a:r>
            <a:r>
              <a:rPr sz="3600" b="1" u="heavy" spc="-5" dirty="0">
                <a:latin typeface="Arial"/>
                <a:cs typeface="Arial"/>
              </a:rPr>
              <a:t>engineering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405890"/>
            <a:ext cx="638048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3855085" algn="l"/>
              </a:tabLst>
            </a:pPr>
            <a:r>
              <a:rPr sz="3200" b="1" spc="-5" dirty="0">
                <a:latin typeface="Arial"/>
                <a:cs typeface="Arial"/>
              </a:rPr>
              <a:t>Transportation	engineering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tabLst>
                <a:tab pos="2660015" algn="l"/>
                <a:tab pos="3362960" algn="l"/>
                <a:tab pos="5690235" algn="l"/>
              </a:tabLst>
            </a:pP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icat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on	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	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chn</a:t>
            </a:r>
            <a:r>
              <a:rPr sz="3200" spc="-2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2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gy	</a:t>
            </a:r>
            <a:r>
              <a:rPr sz="3200" spc="-10" dirty="0"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4878" y="1405890"/>
            <a:ext cx="158369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>
              <a:lnSpc>
                <a:spcPct val="100000"/>
              </a:lnSpc>
              <a:tabLst>
                <a:tab pos="1004569" algn="l"/>
              </a:tabLst>
            </a:pP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	the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scientific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2381630"/>
            <a:ext cx="7960995" cy="342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principles to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planning, functional </a:t>
            </a:r>
            <a:r>
              <a:rPr sz="3200" dirty="0">
                <a:latin typeface="Arial"/>
                <a:cs typeface="Arial"/>
              </a:rPr>
              <a:t>design,  </a:t>
            </a:r>
            <a:r>
              <a:rPr sz="3200" spc="-5" dirty="0">
                <a:latin typeface="Arial"/>
                <a:cs typeface="Arial"/>
              </a:rPr>
              <a:t>operation and management of facilities for  any mode of transportation in order to  </a:t>
            </a:r>
            <a:r>
              <a:rPr sz="3200" dirty="0">
                <a:latin typeface="Arial"/>
                <a:cs typeface="Arial"/>
              </a:rPr>
              <a:t>provide for the </a:t>
            </a:r>
            <a:r>
              <a:rPr sz="3200" spc="-5" dirty="0">
                <a:latin typeface="Arial"/>
                <a:cs typeface="Arial"/>
              </a:rPr>
              <a:t>safe, efficient, rapid,  comfortable, convenient, economical, </a:t>
            </a:r>
            <a:r>
              <a:rPr sz="3200" spc="-10" dirty="0">
                <a:latin typeface="Arial"/>
                <a:cs typeface="Arial"/>
              </a:rPr>
              <a:t>and  </a:t>
            </a:r>
            <a:r>
              <a:rPr sz="3200" spc="-5" dirty="0">
                <a:latin typeface="Arial"/>
                <a:cs typeface="Arial"/>
              </a:rPr>
              <a:t>environmentally compatible movement </a:t>
            </a:r>
            <a:r>
              <a:rPr sz="3200" spc="-1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people and </a:t>
            </a:r>
            <a:r>
              <a:rPr sz="3200" spc="-10" dirty="0">
                <a:latin typeface="Arial"/>
                <a:cs typeface="Arial"/>
              </a:rPr>
              <a:t>goods </a:t>
            </a:r>
            <a:r>
              <a:rPr sz="3200" dirty="0">
                <a:latin typeface="Arial"/>
                <a:cs typeface="Arial"/>
              </a:rPr>
              <a:t>from </a:t>
            </a:r>
            <a:r>
              <a:rPr sz="3200" spc="-5" dirty="0">
                <a:latin typeface="Arial"/>
                <a:cs typeface="Arial"/>
              </a:rPr>
              <a:t>one place to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other.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950" rIns="0" bIns="0" rtlCol="0">
            <a:spAutoFit/>
          </a:bodyPr>
          <a:lstStyle/>
          <a:p>
            <a:pPr marL="288925">
              <a:lnSpc>
                <a:spcPct val="100000"/>
              </a:lnSpc>
            </a:pP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Central </a:t>
            </a:r>
            <a:r>
              <a:rPr sz="3600" b="1" u="heavy" spc="-5" dirty="0">
                <a:solidFill>
                  <a:srgbClr val="C00000"/>
                </a:solidFill>
                <a:latin typeface="Arial"/>
                <a:cs typeface="Arial"/>
              </a:rPr>
              <a:t>road </a:t>
            </a: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research</a:t>
            </a:r>
            <a:r>
              <a:rPr sz="3600" b="1" u="heavy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institute(1950)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044" y="1562353"/>
            <a:ext cx="3824604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CC0000"/>
              </a:buClr>
              <a:buFont typeface="Wingdings"/>
              <a:buChar char=""/>
              <a:tabLst>
                <a:tab pos="299720" algn="l"/>
                <a:tab pos="1680210" algn="l"/>
                <a:tab pos="2109470" algn="l"/>
                <a:tab pos="3388360" algn="l"/>
              </a:tabLst>
            </a:pPr>
            <a:r>
              <a:rPr sz="2400" spc="-5" dirty="0">
                <a:latin typeface="Arial"/>
                <a:cs typeface="Arial"/>
              </a:rPr>
              <a:t>enga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ed</a:t>
            </a:r>
            <a:r>
              <a:rPr sz="2400" dirty="0">
                <a:latin typeface="Arial"/>
                <a:cs typeface="Arial"/>
              </a:rPr>
              <a:t>	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carr</a:t>
            </a:r>
            <a:r>
              <a:rPr sz="2400" spc="-5" dirty="0">
                <a:latin typeface="Arial"/>
                <a:cs typeface="Arial"/>
              </a:rPr>
              <a:t>ying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out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projects.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Wingdings"/>
              <a:buChar char=""/>
              <a:tabLst>
                <a:tab pos="299720" algn="l"/>
                <a:tab pos="1470660" algn="l"/>
                <a:tab pos="3302000" algn="l"/>
              </a:tabLst>
            </a:pPr>
            <a:r>
              <a:rPr sz="2400" spc="-5" dirty="0">
                <a:latin typeface="Arial"/>
                <a:cs typeface="Arial"/>
              </a:rPr>
              <a:t>design,	constructi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5365" y="1562353"/>
            <a:ext cx="3859529" cy="118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7620">
              <a:lnSpc>
                <a:spcPct val="100000"/>
              </a:lnSpc>
              <a:tabLst>
                <a:tab pos="1398270" algn="l"/>
                <a:tab pos="2099310" algn="l"/>
              </a:tabLst>
            </a:pPr>
            <a:r>
              <a:rPr sz="2400" spc="-5" dirty="0">
                <a:latin typeface="Arial"/>
                <a:cs typeface="Arial"/>
              </a:rPr>
              <a:t>research	and	deve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opm</a:t>
            </a:r>
            <a:r>
              <a:rPr sz="2400" dirty="0">
                <a:latin typeface="Arial"/>
                <a:cs typeface="Arial"/>
              </a:rPr>
              <a:t>ent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46910" algn="l"/>
                <a:tab pos="2388870" algn="l"/>
                <a:tab pos="3338195" algn="l"/>
              </a:tabLst>
            </a:pPr>
            <a:r>
              <a:rPr sz="2400" spc="-5" dirty="0">
                <a:latin typeface="Arial"/>
                <a:cs typeface="Arial"/>
              </a:rPr>
              <a:t>ma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ntenance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5" dirty="0">
                <a:latin typeface="Arial"/>
                <a:cs typeface="Arial"/>
              </a:rPr>
              <a:t>roads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044" y="2733166"/>
            <a:ext cx="7844155" cy="289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runways, </a:t>
            </a:r>
            <a:r>
              <a:rPr sz="2400" dirty="0">
                <a:latin typeface="Arial"/>
                <a:cs typeface="Arial"/>
              </a:rPr>
              <a:t>traffic </a:t>
            </a:r>
            <a:r>
              <a:rPr sz="2400" spc="-5" dirty="0">
                <a:latin typeface="Arial"/>
                <a:cs typeface="Arial"/>
              </a:rPr>
              <a:t>and transportation </a:t>
            </a:r>
            <a:r>
              <a:rPr sz="2400" dirty="0">
                <a:latin typeface="Arial"/>
                <a:cs typeface="Arial"/>
              </a:rPr>
              <a:t>planning </a:t>
            </a:r>
            <a:r>
              <a:rPr sz="2400" spc="-5" dirty="0">
                <a:latin typeface="Arial"/>
                <a:cs typeface="Arial"/>
              </a:rPr>
              <a:t>of mega  and </a:t>
            </a:r>
            <a:r>
              <a:rPr sz="2400" dirty="0">
                <a:latin typeface="Arial"/>
                <a:cs typeface="Arial"/>
              </a:rPr>
              <a:t>medium </a:t>
            </a:r>
            <a:r>
              <a:rPr sz="2400" spc="-5" dirty="0">
                <a:latin typeface="Arial"/>
                <a:cs typeface="Arial"/>
              </a:rPr>
              <a:t>cities, </a:t>
            </a:r>
            <a:r>
              <a:rPr sz="2400" dirty="0">
                <a:latin typeface="Arial"/>
                <a:cs typeface="Arial"/>
              </a:rPr>
              <a:t>management </a:t>
            </a:r>
            <a:r>
              <a:rPr sz="2400" spc="-5" dirty="0">
                <a:latin typeface="Arial"/>
                <a:cs typeface="Arial"/>
              </a:rPr>
              <a:t>of roads in </a:t>
            </a:r>
            <a:r>
              <a:rPr sz="2400" dirty="0">
                <a:latin typeface="Arial"/>
                <a:cs typeface="Arial"/>
              </a:rPr>
              <a:t>different  </a:t>
            </a:r>
            <a:r>
              <a:rPr lang="en-US" sz="2400" spc="-5" dirty="0" smtClean="0">
                <a:latin typeface="Arial"/>
                <a:cs typeface="Arial"/>
              </a:rPr>
              <a:t>slopes</a:t>
            </a:r>
            <a:r>
              <a:rPr sz="2400" spc="-5" dirty="0" smtClean="0">
                <a:latin typeface="Arial"/>
                <a:cs typeface="Arial"/>
              </a:rPr>
              <a:t>,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spc="-5" dirty="0" smtClean="0">
                <a:latin typeface="Arial"/>
                <a:cs typeface="Arial"/>
              </a:rPr>
              <a:t>Utilization </a:t>
            </a:r>
            <a:r>
              <a:rPr sz="2400" spc="-5" dirty="0">
                <a:latin typeface="Arial"/>
                <a:cs typeface="Arial"/>
              </a:rPr>
              <a:t>of industrial waste in road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construction.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Landslide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control.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80"/>
              </a:spcBef>
              <a:buClr>
                <a:srgbClr val="CC0000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Ground improvements, </a:t>
            </a:r>
            <a:r>
              <a:rPr sz="2400" spc="-5" dirty="0">
                <a:latin typeface="Arial"/>
                <a:cs typeface="Arial"/>
              </a:rPr>
              <a:t>environmental pollution.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Clr>
                <a:srgbClr val="CC0000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Road </a:t>
            </a:r>
            <a:r>
              <a:rPr sz="2400" dirty="0">
                <a:latin typeface="Arial"/>
                <a:cs typeface="Arial"/>
              </a:rPr>
              <a:t>traffic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022858"/>
            <a:ext cx="7813675" cy="4278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Based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on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the </a:t>
            </a:r>
            <a:r>
              <a:rPr sz="2400" b="1" spc="-5" dirty="0" smtClean="0">
                <a:solidFill>
                  <a:srgbClr val="009999"/>
                </a:solidFill>
                <a:latin typeface="Arial"/>
                <a:cs typeface="Arial"/>
              </a:rPr>
              <a:t>Traffic</a:t>
            </a:r>
            <a:endParaRPr sz="2400" dirty="0">
              <a:latin typeface="Arial"/>
              <a:cs typeface="Arial"/>
            </a:endParaRPr>
          </a:p>
          <a:p>
            <a:pPr marL="963930" indent="-494030">
              <a:lnSpc>
                <a:spcPct val="100000"/>
              </a:lnSpc>
              <a:buClr>
                <a:srgbClr val="CC0000"/>
              </a:buClr>
              <a:buFont typeface="Wingdings"/>
              <a:buChar char=""/>
              <a:tabLst>
                <a:tab pos="963294" algn="l"/>
                <a:tab pos="963930" algn="l"/>
              </a:tabLst>
            </a:pPr>
            <a:r>
              <a:rPr sz="2000" b="1" spc="-5" dirty="0">
                <a:latin typeface="Arial"/>
                <a:cs typeface="Arial"/>
              </a:rPr>
              <a:t>Heavy</a:t>
            </a:r>
            <a:endParaRPr sz="2000" dirty="0">
              <a:latin typeface="Arial"/>
              <a:cs typeface="Arial"/>
            </a:endParaRPr>
          </a:p>
          <a:p>
            <a:pPr marL="963930" indent="-494030">
              <a:lnSpc>
                <a:spcPct val="100000"/>
              </a:lnSpc>
              <a:buFont typeface="Wingdings"/>
              <a:buChar char=""/>
              <a:tabLst>
                <a:tab pos="963294" algn="l"/>
                <a:tab pos="963930" algn="l"/>
              </a:tabLst>
            </a:pPr>
            <a:r>
              <a:rPr sz="2000" b="1" dirty="0">
                <a:latin typeface="Arial"/>
                <a:cs typeface="Arial"/>
              </a:rPr>
              <a:t>Medium</a:t>
            </a:r>
            <a:endParaRPr sz="2000" dirty="0">
              <a:latin typeface="Arial"/>
              <a:cs typeface="Arial"/>
            </a:endParaRPr>
          </a:p>
          <a:p>
            <a:pPr marL="963930" indent="-494030">
              <a:lnSpc>
                <a:spcPct val="100000"/>
              </a:lnSpc>
              <a:buFont typeface="Wingdings"/>
              <a:buChar char=""/>
              <a:tabLst>
                <a:tab pos="963294" algn="l"/>
                <a:tab pos="963930" algn="l"/>
              </a:tabLst>
            </a:pPr>
            <a:r>
              <a:rPr sz="2000" b="1" dirty="0">
                <a:latin typeface="Arial"/>
                <a:cs typeface="Arial"/>
              </a:rPr>
              <a:t>Light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Based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on location and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function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(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Nagpur road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plan</a:t>
            </a:r>
            <a:r>
              <a:rPr sz="2400" b="1" spc="-9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438150" indent="-425450">
              <a:lnSpc>
                <a:spcPct val="100000"/>
              </a:lnSpc>
              <a:buClr>
                <a:srgbClr val="CC0000"/>
              </a:buClr>
              <a:buFont typeface="Wingdings"/>
              <a:buChar char=""/>
              <a:tabLst>
                <a:tab pos="437515" algn="l"/>
                <a:tab pos="438784" algn="l"/>
              </a:tabLst>
            </a:pPr>
            <a:r>
              <a:rPr sz="2400" b="1" spc="-5" dirty="0">
                <a:latin typeface="Arial"/>
                <a:cs typeface="Arial"/>
              </a:rPr>
              <a:t>National </a:t>
            </a:r>
            <a:r>
              <a:rPr sz="2400" b="1" dirty="0">
                <a:latin typeface="Arial"/>
                <a:cs typeface="Arial"/>
              </a:rPr>
              <a:t>highway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(NH)</a:t>
            </a:r>
            <a:endParaRPr sz="2400" dirty="0">
              <a:latin typeface="Arial"/>
              <a:cs typeface="Arial"/>
            </a:endParaRPr>
          </a:p>
          <a:p>
            <a:pPr marL="438150" indent="-425450">
              <a:lnSpc>
                <a:spcPct val="100000"/>
              </a:lnSpc>
              <a:buFont typeface="Wingdings"/>
              <a:buChar char=""/>
              <a:tabLst>
                <a:tab pos="437515" algn="l"/>
                <a:tab pos="438784" algn="l"/>
              </a:tabLst>
            </a:pPr>
            <a:r>
              <a:rPr sz="2400" b="1" spc="-5" dirty="0">
                <a:latin typeface="Arial"/>
                <a:cs typeface="Arial"/>
              </a:rPr>
              <a:t>State </a:t>
            </a:r>
            <a:r>
              <a:rPr sz="2400" b="1" dirty="0">
                <a:latin typeface="Arial"/>
                <a:cs typeface="Arial"/>
              </a:rPr>
              <a:t>highway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(SH)</a:t>
            </a:r>
            <a:endParaRPr sz="2400" dirty="0">
              <a:latin typeface="Arial"/>
              <a:cs typeface="Arial"/>
            </a:endParaRPr>
          </a:p>
          <a:p>
            <a:pPr marL="438150" indent="-425450">
              <a:lnSpc>
                <a:spcPct val="100000"/>
              </a:lnSpc>
              <a:buFont typeface="Wingdings"/>
              <a:buChar char=""/>
              <a:tabLst>
                <a:tab pos="437515" algn="l"/>
                <a:tab pos="438784" algn="l"/>
              </a:tabLst>
            </a:pPr>
            <a:r>
              <a:rPr sz="2400" b="1" dirty="0">
                <a:latin typeface="Arial"/>
                <a:cs typeface="Arial"/>
              </a:rPr>
              <a:t>Major </a:t>
            </a:r>
            <a:r>
              <a:rPr sz="2400" b="1" spc="-5" dirty="0">
                <a:latin typeface="Arial"/>
                <a:cs typeface="Arial"/>
              </a:rPr>
              <a:t>district road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(MDR)</a:t>
            </a:r>
            <a:endParaRPr sz="2400" dirty="0">
              <a:latin typeface="Arial"/>
              <a:cs typeface="Arial"/>
            </a:endParaRPr>
          </a:p>
          <a:p>
            <a:pPr marL="438150" indent="-425450">
              <a:lnSpc>
                <a:spcPct val="100000"/>
              </a:lnSpc>
              <a:buFont typeface="Wingdings"/>
              <a:buChar char=""/>
              <a:tabLst>
                <a:tab pos="437515" algn="l"/>
                <a:tab pos="438784" algn="l"/>
              </a:tabLst>
            </a:pPr>
            <a:r>
              <a:rPr sz="2400" b="1" dirty="0">
                <a:latin typeface="Arial"/>
                <a:cs typeface="Arial"/>
              </a:rPr>
              <a:t>Other </a:t>
            </a:r>
            <a:r>
              <a:rPr sz="2400" b="1" spc="-5" dirty="0">
                <a:latin typeface="Arial"/>
                <a:cs typeface="Arial"/>
              </a:rPr>
              <a:t>district road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(ODR)</a:t>
            </a:r>
            <a:endParaRPr sz="2400" dirty="0">
              <a:latin typeface="Arial"/>
              <a:cs typeface="Arial"/>
            </a:endParaRPr>
          </a:p>
          <a:p>
            <a:pPr marL="438150" indent="-425450">
              <a:lnSpc>
                <a:spcPct val="100000"/>
              </a:lnSpc>
              <a:buFont typeface="Wingdings"/>
              <a:buChar char=""/>
              <a:tabLst>
                <a:tab pos="437515" algn="l"/>
                <a:tab pos="438784" algn="l"/>
              </a:tabLst>
            </a:pPr>
            <a:r>
              <a:rPr sz="2400" b="1" dirty="0">
                <a:latin typeface="Arial"/>
                <a:cs typeface="Arial"/>
              </a:rPr>
              <a:t>Village </a:t>
            </a:r>
            <a:r>
              <a:rPr sz="2400" b="1" spc="-5" dirty="0">
                <a:latin typeface="Arial"/>
                <a:cs typeface="Arial"/>
              </a:rPr>
              <a:t>road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(VR)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308" rIns="0" bIns="0" rtlCol="0">
            <a:spAutoFit/>
          </a:bodyPr>
          <a:lstStyle/>
          <a:p>
            <a:pPr marL="1370330">
              <a:lnSpc>
                <a:spcPct val="100000"/>
              </a:lnSpc>
            </a:pPr>
            <a:r>
              <a:rPr sz="3600" b="1" u="heavy" spc="-5" dirty="0">
                <a:latin typeface="Arial"/>
                <a:cs typeface="Arial"/>
              </a:rPr>
              <a:t>Classification </a:t>
            </a:r>
            <a:r>
              <a:rPr sz="3600" b="1" u="heavy" dirty="0">
                <a:latin typeface="Arial"/>
                <a:cs typeface="Arial"/>
              </a:rPr>
              <a:t>of</a:t>
            </a:r>
            <a:r>
              <a:rPr sz="3600" b="1" u="heavy" spc="-20" dirty="0">
                <a:latin typeface="Arial"/>
                <a:cs typeface="Arial"/>
              </a:rPr>
              <a:t> </a:t>
            </a:r>
            <a:r>
              <a:rPr sz="3600" b="1" u="heavy" spc="-5" dirty="0">
                <a:latin typeface="Arial"/>
                <a:cs typeface="Arial"/>
              </a:rPr>
              <a:t>Highways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97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Based on modified system</a:t>
            </a:r>
            <a:r>
              <a:rPr sz="3600" b="1" u="heavy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endParaRPr sz="3600">
              <a:latin typeface="Arial"/>
              <a:cs typeface="Arial"/>
            </a:endParaRPr>
          </a:p>
          <a:p>
            <a:pPr marL="7620" algn="ctr">
              <a:lnSpc>
                <a:spcPct val="100000"/>
              </a:lnSpc>
            </a:pPr>
            <a:r>
              <a:rPr sz="3600" b="1" u="heavy" spc="-5" dirty="0">
                <a:solidFill>
                  <a:srgbClr val="C00000"/>
                </a:solidFill>
                <a:latin typeface="Arial"/>
                <a:cs typeface="Arial"/>
              </a:rPr>
              <a:t>Highways</a:t>
            </a:r>
            <a:r>
              <a:rPr sz="3600" b="1" u="heavy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classification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5402"/>
            <a:ext cx="4569460" cy="4093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Primary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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Expressways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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National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Highways</a:t>
            </a:r>
            <a:endParaRPr sz="2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Secondary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"/>
              <a:tabLst>
                <a:tab pos="756920" algn="l"/>
              </a:tabLst>
            </a:pPr>
            <a:r>
              <a:rPr sz="2400" spc="-10" dirty="0" smtClean="0">
                <a:latin typeface="Arial"/>
                <a:cs typeface="Arial"/>
              </a:rPr>
              <a:t>S</a:t>
            </a:r>
            <a:r>
              <a:rPr lang="en-US" sz="2400" spc="-10" dirty="0" smtClean="0">
                <a:latin typeface="Arial"/>
                <a:cs typeface="Arial"/>
              </a:rPr>
              <a:t>tate 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lang="en-US" sz="2400" spc="-10" dirty="0" smtClean="0">
                <a:latin typeface="Arial"/>
                <a:cs typeface="Arial"/>
              </a:rPr>
              <a:t>ighway</a:t>
            </a:r>
            <a:endParaRPr sz="2400" dirty="0">
              <a:latin typeface="Arial"/>
              <a:cs typeface="Arial"/>
            </a:endParaRPr>
          </a:p>
          <a:p>
            <a:pPr marL="838835" lvl="1" indent="-368935">
              <a:lnSpc>
                <a:spcPct val="100000"/>
              </a:lnSpc>
              <a:buFont typeface="Wingdings"/>
              <a:buChar char=""/>
              <a:tabLst>
                <a:tab pos="839469" algn="l"/>
              </a:tabLst>
            </a:pPr>
            <a:r>
              <a:rPr sz="2400" spc="-5" dirty="0" smtClean="0">
                <a:latin typeface="Arial"/>
                <a:cs typeface="Arial"/>
              </a:rPr>
              <a:t>M</a:t>
            </a:r>
            <a:r>
              <a:rPr lang="en-US" sz="2400" spc="-5" dirty="0" smtClean="0">
                <a:latin typeface="Arial"/>
                <a:cs typeface="Arial"/>
              </a:rPr>
              <a:t>ajor </a:t>
            </a:r>
            <a:r>
              <a:rPr sz="2400" spc="-5" dirty="0" smtClean="0">
                <a:latin typeface="Arial"/>
                <a:cs typeface="Arial"/>
              </a:rPr>
              <a:t>D</a:t>
            </a:r>
            <a:r>
              <a:rPr lang="en-US" sz="2400" spc="-5" dirty="0" smtClean="0">
                <a:latin typeface="Arial"/>
                <a:cs typeface="Arial"/>
              </a:rPr>
              <a:t>istrict </a:t>
            </a:r>
            <a:r>
              <a:rPr sz="2400" spc="-5" dirty="0" smtClean="0">
                <a:latin typeface="Arial"/>
                <a:cs typeface="Arial"/>
              </a:rPr>
              <a:t>R</a:t>
            </a:r>
            <a:r>
              <a:rPr lang="en-US" sz="2400" spc="-5" dirty="0" smtClean="0">
                <a:latin typeface="Arial"/>
                <a:cs typeface="Arial"/>
              </a:rPr>
              <a:t>oad</a:t>
            </a:r>
            <a:endParaRPr sz="2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Tertiary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"/>
              <a:tabLst>
                <a:tab pos="756920" algn="l"/>
              </a:tabLst>
            </a:pPr>
            <a:r>
              <a:rPr sz="2400" dirty="0" smtClean="0">
                <a:latin typeface="Arial"/>
                <a:cs typeface="Arial"/>
              </a:rPr>
              <a:t>O</a:t>
            </a:r>
            <a:r>
              <a:rPr lang="en-US" sz="2400" dirty="0" smtClean="0">
                <a:latin typeface="Arial"/>
                <a:cs typeface="Arial"/>
              </a:rPr>
              <a:t>ther </a:t>
            </a:r>
            <a:r>
              <a:rPr sz="2400" dirty="0" smtClean="0">
                <a:latin typeface="Arial"/>
                <a:cs typeface="Arial"/>
              </a:rPr>
              <a:t>D</a:t>
            </a:r>
            <a:r>
              <a:rPr lang="en-US" sz="2400" dirty="0" smtClean="0">
                <a:latin typeface="Arial"/>
                <a:cs typeface="Arial"/>
              </a:rPr>
              <a:t>istrict </a:t>
            </a:r>
            <a:r>
              <a:rPr sz="2400" dirty="0" smtClean="0">
                <a:latin typeface="Arial"/>
                <a:cs typeface="Arial"/>
              </a:rPr>
              <a:t>R</a:t>
            </a:r>
            <a:r>
              <a:rPr lang="en-US" sz="2400" dirty="0" smtClean="0">
                <a:latin typeface="Arial"/>
                <a:cs typeface="Arial"/>
              </a:rPr>
              <a:t>oad</a:t>
            </a:r>
            <a:endParaRPr sz="2400" dirty="0">
              <a:latin typeface="Arial"/>
              <a:cs typeface="Arial"/>
            </a:endParaRPr>
          </a:p>
          <a:p>
            <a:pPr marL="923925" lvl="1" indent="-454025">
              <a:lnSpc>
                <a:spcPct val="100000"/>
              </a:lnSpc>
              <a:buFont typeface="Wingdings"/>
              <a:buChar char=""/>
              <a:tabLst>
                <a:tab pos="923925" algn="l"/>
                <a:tab pos="924560" algn="l"/>
              </a:tabLst>
            </a:pPr>
            <a:r>
              <a:rPr sz="2400" spc="-10" dirty="0" smtClean="0">
                <a:latin typeface="Arial"/>
                <a:cs typeface="Arial"/>
              </a:rPr>
              <a:t>V</a:t>
            </a:r>
            <a:r>
              <a:rPr lang="en-US" sz="2400" spc="-10" dirty="0" smtClean="0">
                <a:latin typeface="Arial"/>
                <a:cs typeface="Arial"/>
              </a:rPr>
              <a:t>illage </a:t>
            </a:r>
            <a:r>
              <a:rPr sz="2400" spc="-10" dirty="0" smtClean="0">
                <a:latin typeface="Arial"/>
                <a:cs typeface="Arial"/>
              </a:rPr>
              <a:t>R</a:t>
            </a:r>
            <a:r>
              <a:rPr lang="en-US" sz="2400" spc="-10" dirty="0" smtClean="0">
                <a:latin typeface="Arial"/>
                <a:cs typeface="Arial"/>
              </a:rPr>
              <a:t>oad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814955">
              <a:lnSpc>
                <a:spcPct val="100000"/>
              </a:lnSpc>
            </a:pPr>
            <a:r>
              <a:rPr sz="3600" b="1" u="heavy" spc="-5" dirty="0">
                <a:latin typeface="Arial"/>
                <a:cs typeface="Arial"/>
              </a:rPr>
              <a:t>Exp</a:t>
            </a:r>
            <a:r>
              <a:rPr sz="3600" b="1" u="heavy" dirty="0">
                <a:latin typeface="Arial"/>
                <a:cs typeface="Arial"/>
              </a:rPr>
              <a:t>r</a:t>
            </a:r>
            <a:r>
              <a:rPr sz="3600" b="1" u="heavy" spc="-5" dirty="0">
                <a:latin typeface="Arial"/>
                <a:cs typeface="Arial"/>
              </a:rPr>
              <a:t>es</a:t>
            </a:r>
            <a:r>
              <a:rPr sz="3600" b="1" u="heavy" spc="0" dirty="0">
                <a:latin typeface="Arial"/>
                <a:cs typeface="Arial"/>
              </a:rPr>
              <a:t>s</a:t>
            </a:r>
            <a:r>
              <a:rPr sz="3600" b="1" u="heavy" spc="-5" dirty="0">
                <a:latin typeface="Arial"/>
                <a:cs typeface="Arial"/>
              </a:rPr>
              <a:t>ways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024890"/>
            <a:ext cx="8379460" cy="2273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indent="-111125" algn="just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Heavy traffic at </a:t>
            </a:r>
            <a:r>
              <a:rPr sz="3200" spc="-5" dirty="0">
                <a:latin typeface="Arial"/>
                <a:cs typeface="Arial"/>
              </a:rPr>
              <a:t>high speed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</a:t>
            </a:r>
            <a:r>
              <a:rPr sz="3200" spc="-5" dirty="0" smtClean="0">
                <a:latin typeface="Arial"/>
                <a:cs typeface="Arial"/>
              </a:rPr>
              <a:t>120km/</a:t>
            </a:r>
            <a:r>
              <a:rPr sz="3200" spc="-5" dirty="0" err="1" smtClean="0">
                <a:latin typeface="Arial"/>
                <a:cs typeface="Arial"/>
              </a:rPr>
              <a:t>hr</a:t>
            </a:r>
            <a:r>
              <a:rPr lang="en-US" sz="3200" spc="-5" dirty="0" err="1" smtClean="0">
                <a:latin typeface="Arial"/>
                <a:cs typeface="Arial"/>
              </a:rPr>
              <a:t>s</a:t>
            </a:r>
            <a:r>
              <a:rPr sz="3200" spc="-5" dirty="0" smtClean="0"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 smtClean="0">
                <a:latin typeface="Arial"/>
                <a:cs typeface="Arial"/>
              </a:rPr>
              <a:t>Connects </a:t>
            </a:r>
            <a:r>
              <a:rPr sz="3200" spc="-5" dirty="0">
                <a:latin typeface="Arial"/>
                <a:cs typeface="Arial"/>
              </a:rPr>
              <a:t>major points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traffic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generation</a:t>
            </a:r>
            <a:endParaRPr sz="3200" dirty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No slow moving traffic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allowed</a:t>
            </a:r>
            <a:endParaRPr sz="3200" dirty="0">
              <a:latin typeface="Arial"/>
              <a:cs typeface="Arial"/>
            </a:endParaRPr>
          </a:p>
          <a:p>
            <a:pPr marL="123825" marR="3591560" indent="-111125" algn="just">
              <a:lnSpc>
                <a:spcPct val="12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No </a:t>
            </a:r>
            <a:r>
              <a:rPr sz="3200" spc="-5" dirty="0">
                <a:latin typeface="Arial"/>
                <a:cs typeface="Arial"/>
              </a:rPr>
              <a:t>loading</a:t>
            </a:r>
            <a:r>
              <a:rPr sz="3200" spc="-5">
                <a:latin typeface="Arial"/>
                <a:cs typeface="Arial"/>
              </a:rPr>
              <a:t>,</a:t>
            </a:r>
            <a:r>
              <a:rPr sz="3200" spc="-85"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482" y="3298333"/>
            <a:ext cx="8029575" cy="3231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400" y="6529666"/>
            <a:ext cx="70866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1800" spc="5" dirty="0" smtClean="0">
                <a:latin typeface="Arial"/>
                <a:cs typeface="Arial"/>
              </a:rPr>
              <a:t>             </a:t>
            </a:r>
            <a:r>
              <a:rPr sz="1800" spc="5" dirty="0" smtClean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Mumbai-Pune Expressway as seen 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Khandala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2371090">
              <a:lnSpc>
                <a:spcPct val="100000"/>
              </a:lnSpc>
            </a:pPr>
            <a:r>
              <a:rPr sz="3600" u="heavy" dirty="0">
                <a:solidFill>
                  <a:srgbClr val="C00000"/>
                </a:solidFill>
                <a:latin typeface="Arial"/>
                <a:cs typeface="Arial"/>
              </a:rPr>
              <a:t>National</a:t>
            </a:r>
            <a:r>
              <a:rPr sz="3600" u="heavy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C00000"/>
                </a:solidFill>
                <a:latin typeface="Arial"/>
                <a:cs typeface="Arial"/>
              </a:rPr>
              <a:t>Highways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028953"/>
            <a:ext cx="8378825" cy="4293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62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NH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main highways </a:t>
            </a:r>
            <a:r>
              <a:rPr sz="2400" dirty="0">
                <a:latin typeface="Arial"/>
                <a:cs typeface="Arial"/>
              </a:rPr>
              <a:t>running </a:t>
            </a:r>
            <a:r>
              <a:rPr sz="2400" spc="-5" dirty="0">
                <a:latin typeface="Arial"/>
                <a:cs typeface="Arial"/>
              </a:rPr>
              <a:t>through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length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breadth of India, connecting </a:t>
            </a:r>
            <a:r>
              <a:rPr sz="2400" dirty="0">
                <a:latin typeface="Arial"/>
                <a:cs typeface="Arial"/>
              </a:rPr>
              <a:t>major </a:t>
            </a:r>
            <a:r>
              <a:rPr sz="2400" spc="-5" dirty="0" smtClean="0">
                <a:latin typeface="Arial"/>
                <a:cs typeface="Arial"/>
              </a:rPr>
              <a:t>par</a:t>
            </a:r>
            <a:r>
              <a:rPr lang="en-US" sz="2400" spc="-5" dirty="0" smtClean="0">
                <a:latin typeface="Arial"/>
                <a:cs typeface="Arial"/>
              </a:rPr>
              <a:t>ts</a:t>
            </a:r>
            <a:r>
              <a:rPr sz="2400" dirty="0" smtClean="0">
                <a:latin typeface="Arial"/>
                <a:cs typeface="Arial"/>
              </a:rPr>
              <a:t>,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capital </a:t>
            </a:r>
            <a:r>
              <a:rPr sz="2400" spc="-5" dirty="0">
                <a:latin typeface="Arial"/>
                <a:cs typeface="Arial"/>
              </a:rPr>
              <a:t>of large </a:t>
            </a:r>
            <a:r>
              <a:rPr sz="2400" dirty="0">
                <a:latin typeface="Arial"/>
                <a:cs typeface="Arial"/>
              </a:rPr>
              <a:t>states </a:t>
            </a:r>
            <a:r>
              <a:rPr sz="2400" spc="-5" dirty="0">
                <a:latin typeface="Arial"/>
                <a:cs typeface="Arial"/>
              </a:rPr>
              <a:t>and large industrial and  </a:t>
            </a:r>
            <a:r>
              <a:rPr sz="2400" dirty="0">
                <a:latin typeface="Arial"/>
                <a:cs typeface="Arial"/>
              </a:rPr>
              <a:t>tourist </a:t>
            </a:r>
            <a:r>
              <a:rPr sz="2400" spc="-5" dirty="0" smtClean="0">
                <a:latin typeface="Arial"/>
                <a:cs typeface="Arial"/>
              </a:rPr>
              <a:t>centers</a:t>
            </a:r>
            <a:r>
              <a:rPr lang="en-US" sz="2400" spc="-5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The national </a:t>
            </a:r>
            <a:r>
              <a:rPr sz="2400" dirty="0">
                <a:latin typeface="Arial"/>
                <a:cs typeface="Arial"/>
              </a:rPr>
              <a:t>highways </a:t>
            </a:r>
            <a:r>
              <a:rPr sz="2400" spc="-5" dirty="0">
                <a:latin typeface="Arial"/>
                <a:cs typeface="Arial"/>
              </a:rPr>
              <a:t>have a total length of 70,548 kms.  Indian highways cover 2%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total road network of India  and </a:t>
            </a:r>
            <a:r>
              <a:rPr sz="2400" dirty="0">
                <a:latin typeface="Arial"/>
                <a:cs typeface="Arial"/>
              </a:rPr>
              <a:t>carry </a:t>
            </a:r>
            <a:r>
              <a:rPr sz="2400" spc="-5" dirty="0">
                <a:latin typeface="Arial"/>
                <a:cs typeface="Arial"/>
              </a:rPr>
              <a:t>40% of </a:t>
            </a:r>
            <a:r>
              <a:rPr sz="2400" dirty="0">
                <a:latin typeface="Arial"/>
                <a:cs typeface="Arial"/>
              </a:rPr>
              <a:t>the total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traffic.</a:t>
            </a:r>
          </a:p>
          <a:p>
            <a:pPr marL="355600" marR="5715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highway </a:t>
            </a:r>
            <a:r>
              <a:rPr sz="2400" spc="-5" dirty="0">
                <a:latin typeface="Arial"/>
                <a:cs typeface="Arial"/>
              </a:rPr>
              <a:t>connecting </a:t>
            </a:r>
            <a:r>
              <a:rPr sz="2400" dirty="0">
                <a:latin typeface="Arial"/>
                <a:cs typeface="Arial"/>
              </a:rPr>
              <a:t>Delhi-Ambala-Amritsar </a:t>
            </a:r>
            <a:r>
              <a:rPr sz="2400" spc="-5" dirty="0">
                <a:latin typeface="Arial"/>
                <a:cs typeface="Arial"/>
              </a:rPr>
              <a:t>is denoted  as NH-1, whereas a bifurcation of </a:t>
            </a:r>
            <a:r>
              <a:rPr sz="2400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highway beyond  Jalandar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 smtClean="0">
                <a:latin typeface="Arial"/>
                <a:cs typeface="Arial"/>
              </a:rPr>
              <a:t>Srinagar </a:t>
            </a:r>
            <a:r>
              <a:rPr sz="2400" spc="-5" dirty="0">
                <a:latin typeface="Arial"/>
                <a:cs typeface="Arial"/>
              </a:rPr>
              <a:t>is denoted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NH-1-A</a:t>
            </a:r>
            <a:endParaRPr sz="24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longest </a:t>
            </a:r>
            <a:r>
              <a:rPr sz="2400" spc="-5" dirty="0">
                <a:latin typeface="Arial"/>
                <a:cs typeface="Arial"/>
              </a:rPr>
              <a:t>highway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India is </a:t>
            </a:r>
            <a:r>
              <a:rPr sz="2400" spc="-5" dirty="0" smtClean="0">
                <a:latin typeface="Arial"/>
                <a:cs typeface="Arial"/>
              </a:rPr>
              <a:t>NH</a:t>
            </a:r>
            <a:r>
              <a:rPr lang="en-US" sz="2400" spc="-5" dirty="0" smtClean="0">
                <a:latin typeface="Arial"/>
                <a:cs typeface="Arial"/>
              </a:rPr>
              <a:t>-</a:t>
            </a:r>
            <a:r>
              <a:rPr sz="2400" spc="-5" dirty="0" smtClean="0">
                <a:latin typeface="Arial"/>
                <a:cs typeface="Arial"/>
              </a:rPr>
              <a:t>7 </a:t>
            </a:r>
            <a:r>
              <a:rPr sz="2400" dirty="0">
                <a:latin typeface="Arial"/>
                <a:cs typeface="Arial"/>
              </a:rPr>
              <a:t>which </a:t>
            </a:r>
            <a:r>
              <a:rPr sz="2400" spc="-5" dirty="0">
                <a:latin typeface="Arial"/>
                <a:cs typeface="Arial"/>
              </a:rPr>
              <a:t>stretches </a:t>
            </a:r>
            <a:r>
              <a:rPr sz="2400" dirty="0">
                <a:latin typeface="Arial"/>
                <a:cs typeface="Arial"/>
              </a:rPr>
              <a:t>from  </a:t>
            </a:r>
            <a:r>
              <a:rPr sz="2400" spc="-5" dirty="0">
                <a:latin typeface="Arial"/>
                <a:cs typeface="Arial"/>
              </a:rPr>
              <a:t>Varansi </a:t>
            </a:r>
            <a:r>
              <a:rPr sz="2400" dirty="0">
                <a:latin typeface="Arial"/>
                <a:cs typeface="Arial"/>
              </a:rPr>
              <a:t>in Uttar </a:t>
            </a:r>
            <a:r>
              <a:rPr sz="2400" spc="-5" dirty="0">
                <a:latin typeface="Arial"/>
                <a:cs typeface="Arial"/>
              </a:rPr>
              <a:t>Pradesh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 smtClean="0">
                <a:latin typeface="Arial"/>
                <a:cs typeface="Arial"/>
              </a:rPr>
              <a:t>Kanyakumari</a:t>
            </a:r>
            <a:r>
              <a:rPr lang="en-US"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473" y="308102"/>
            <a:ext cx="5386070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50029" algn="l"/>
              </a:tabLst>
            </a:pPr>
            <a:r>
              <a:rPr sz="3600" u="heavy" spc="-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3600" u="heavy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600" u="heavy" spc="-5" dirty="0">
                <a:solidFill>
                  <a:srgbClr val="C00000"/>
                </a:solidFill>
                <a:latin typeface="Arial"/>
                <a:cs typeface="Arial"/>
              </a:rPr>
              <a:t>tio</a:t>
            </a:r>
            <a:r>
              <a:rPr sz="3600" u="heavy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3600" u="heavy" spc="-5" dirty="0">
                <a:solidFill>
                  <a:srgbClr val="C00000"/>
                </a:solidFill>
                <a:latin typeface="Arial"/>
                <a:cs typeface="Arial"/>
              </a:rPr>
              <a:t>al</a:t>
            </a:r>
            <a:r>
              <a:rPr sz="3600" u="heavy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u="heavy" spc="-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3600" u="heavy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3600" u="heavy" spc="-5" dirty="0">
                <a:solidFill>
                  <a:srgbClr val="C00000"/>
                </a:solidFill>
                <a:latin typeface="Arial"/>
                <a:cs typeface="Arial"/>
              </a:rPr>
              <a:t>gh</a:t>
            </a:r>
            <a:r>
              <a:rPr sz="3600" u="heavy" spc="0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3600" u="heavy" spc="-5" dirty="0">
                <a:solidFill>
                  <a:srgbClr val="C00000"/>
                </a:solidFill>
                <a:latin typeface="Arial"/>
                <a:cs typeface="Arial"/>
              </a:rPr>
              <a:t>ays</a:t>
            </a:r>
            <a:r>
              <a:rPr sz="36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3600" spc="-5" dirty="0">
                <a:solidFill>
                  <a:srgbClr val="C00000"/>
                </a:solidFill>
                <a:latin typeface="Arial"/>
                <a:cs typeface="Arial"/>
              </a:rPr>
              <a:t>co</a:t>
            </a:r>
            <a:r>
              <a:rPr sz="3600" dirty="0">
                <a:solidFill>
                  <a:srgbClr val="C00000"/>
                </a:solidFill>
                <a:latin typeface="Arial"/>
                <a:cs typeface="Arial"/>
              </a:rPr>
              <a:t>nt…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5374" y="2667000"/>
            <a:ext cx="4039235" cy="419100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ms) connecting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Delhi-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517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1590802"/>
            <a:ext cx="8341359" cy="4401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shortest </a:t>
            </a:r>
            <a:r>
              <a:rPr sz="2800" spc="-5" dirty="0">
                <a:latin typeface="Arial"/>
                <a:cs typeface="Arial"/>
              </a:rPr>
              <a:t>highway is NH47A which </a:t>
            </a:r>
            <a:r>
              <a:rPr sz="2800" dirty="0">
                <a:latin typeface="Arial"/>
                <a:cs typeface="Arial"/>
              </a:rPr>
              <a:t>stretches  from Ernakulam </a:t>
            </a:r>
            <a:r>
              <a:rPr sz="2800" spc="-5" dirty="0">
                <a:latin typeface="Arial"/>
                <a:cs typeface="Arial"/>
              </a:rPr>
              <a:t>to Kochi and </a:t>
            </a:r>
            <a:r>
              <a:rPr sz="2800" dirty="0">
                <a:latin typeface="Arial"/>
                <a:cs typeface="Arial"/>
              </a:rPr>
              <a:t>covers total length of  </a:t>
            </a:r>
            <a:r>
              <a:rPr sz="2800" spc="-5" dirty="0">
                <a:latin typeface="Arial"/>
                <a:cs typeface="Arial"/>
              </a:rPr>
              <a:t>4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Kms.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u="heavy" dirty="0">
                <a:latin typeface="Arial"/>
                <a:cs typeface="Arial"/>
              </a:rPr>
              <a:t>Golden Quadrilateral </a:t>
            </a:r>
            <a:r>
              <a:rPr sz="2400" b="1" spc="-5" dirty="0">
                <a:latin typeface="Arial"/>
                <a:cs typeface="Arial"/>
              </a:rPr>
              <a:t>– </a:t>
            </a:r>
            <a:r>
              <a:rPr sz="2400" b="1" spc="-5" dirty="0" smtClean="0">
                <a:latin typeface="Arial"/>
                <a:cs typeface="Arial"/>
              </a:rPr>
              <a:t>(</a:t>
            </a:r>
            <a:r>
              <a:rPr sz="2400" b="1" spc="-5" dirty="0">
                <a:latin typeface="Arial"/>
                <a:cs typeface="Arial"/>
              </a:rPr>
              <a:t>5,846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Kolkata-Chennai-Mumbai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NH-2 Delhi- Kol (1453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km)</a:t>
            </a:r>
          </a:p>
          <a:p>
            <a:pPr marL="4699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NH </a:t>
            </a:r>
            <a:r>
              <a:rPr sz="2400" spc="-5" dirty="0" smtClean="0">
                <a:latin typeface="Arial"/>
                <a:cs typeface="Arial"/>
              </a:rPr>
              <a:t>4,7 </a:t>
            </a:r>
            <a:r>
              <a:rPr sz="2400" spc="-5" dirty="0">
                <a:latin typeface="Arial"/>
                <a:cs typeface="Arial"/>
              </a:rPr>
              <a:t>Che-Mum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spc="-5" dirty="0" smtClean="0">
                <a:latin typeface="Arial"/>
                <a:cs typeface="Arial"/>
              </a:rPr>
              <a:t>1290km</a:t>
            </a:r>
            <a:r>
              <a:rPr lang="en-US" sz="2400" spc="-5" dirty="0" smtClean="0">
                <a:latin typeface="Arial"/>
                <a:cs typeface="Arial"/>
              </a:rPr>
              <a:t>)</a:t>
            </a:r>
          </a:p>
          <a:p>
            <a:pPr marL="469900">
              <a:lnSpc>
                <a:spcPct val="100000"/>
              </a:lnSpc>
              <a:spcBef>
                <a:spcPts val="1440"/>
              </a:spcBef>
            </a:pPr>
            <a:r>
              <a:rPr sz="2400" dirty="0" smtClean="0">
                <a:latin typeface="Wingdings"/>
                <a:cs typeface="Wingdings"/>
              </a:rPr>
              <a:t>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NH5&amp;6 Kol- Che </a:t>
            </a:r>
            <a:r>
              <a:rPr sz="2400" dirty="0">
                <a:latin typeface="Arial"/>
                <a:cs typeface="Arial"/>
              </a:rPr>
              <a:t>(1684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lang="en-US" sz="2400" spc="-280" dirty="0" smtClean="0">
                <a:latin typeface="Arial"/>
                <a:cs typeface="Arial"/>
              </a:rPr>
              <a:t>K</a:t>
            </a:r>
            <a:r>
              <a:rPr sz="2400" dirty="0" smtClean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)</a:t>
            </a:r>
          </a:p>
          <a:p>
            <a:pPr marL="756285" lvl="1" indent="-28638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NH 8 </a:t>
            </a:r>
            <a:r>
              <a:rPr sz="2400" spc="-10" dirty="0">
                <a:latin typeface="Arial"/>
                <a:cs typeface="Arial"/>
              </a:rPr>
              <a:t>Del- </a:t>
            </a:r>
            <a:r>
              <a:rPr sz="2400" dirty="0">
                <a:latin typeface="Arial"/>
                <a:cs typeface="Arial"/>
              </a:rPr>
              <a:t>Mum </a:t>
            </a:r>
            <a:r>
              <a:rPr sz="2400" spc="-5" dirty="0">
                <a:latin typeface="Arial"/>
                <a:cs typeface="Arial"/>
              </a:rPr>
              <a:t>(1419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km)</a:t>
            </a:r>
          </a:p>
        </p:txBody>
      </p:sp>
      <p:sp>
        <p:nvSpPr>
          <p:cNvPr id="5" name="object 5"/>
          <p:cNvSpPr/>
          <p:nvPr/>
        </p:nvSpPr>
        <p:spPr>
          <a:xfrm>
            <a:off x="5562600" y="2667000"/>
            <a:ext cx="3581399" cy="419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75560">
              <a:lnSpc>
                <a:spcPct val="100000"/>
              </a:lnSpc>
            </a:pPr>
            <a:r>
              <a:rPr sz="3600" b="1" u="heavy" dirty="0">
                <a:latin typeface="Arial"/>
                <a:cs typeface="Arial"/>
              </a:rPr>
              <a:t>State</a:t>
            </a:r>
            <a:r>
              <a:rPr sz="3600" b="1" u="heavy" spc="-75" dirty="0">
                <a:latin typeface="Arial"/>
                <a:cs typeface="Arial"/>
              </a:rPr>
              <a:t> </a:t>
            </a:r>
            <a:r>
              <a:rPr sz="3600" b="1" u="heavy" spc="-5" dirty="0">
                <a:latin typeface="Arial"/>
                <a:cs typeface="Arial"/>
              </a:rPr>
              <a:t>Highways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948690"/>
            <a:ext cx="8195945" cy="426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They </a:t>
            </a:r>
            <a:r>
              <a:rPr sz="3200" dirty="0">
                <a:latin typeface="Arial"/>
                <a:cs typeface="Arial"/>
              </a:rPr>
              <a:t>are the 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roads </a:t>
            </a:r>
            <a:r>
              <a:rPr sz="3200" dirty="0">
                <a:latin typeface="Arial"/>
                <a:cs typeface="Arial"/>
              </a:rPr>
              <a:t>of a state,  </a:t>
            </a:r>
            <a:r>
              <a:rPr sz="3200" spc="-5" dirty="0">
                <a:latin typeface="Arial"/>
                <a:cs typeface="Arial"/>
              </a:rPr>
              <a:t>connecting </a:t>
            </a:r>
            <a:r>
              <a:rPr sz="3200" dirty="0">
                <a:latin typeface="Arial"/>
                <a:cs typeface="Arial"/>
              </a:rPr>
              <a:t>up with </a:t>
            </a:r>
            <a:r>
              <a:rPr sz="3200" spc="-5" dirty="0">
                <a:latin typeface="Arial"/>
                <a:cs typeface="Arial"/>
              </a:rPr>
              <a:t>the national highways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adjacent </a:t>
            </a:r>
            <a:r>
              <a:rPr sz="3200" dirty="0">
                <a:latin typeface="Arial"/>
                <a:cs typeface="Arial"/>
              </a:rPr>
              <a:t>states, district </a:t>
            </a:r>
            <a:r>
              <a:rPr sz="3200" spc="-5" dirty="0">
                <a:latin typeface="Arial"/>
                <a:cs typeface="Arial"/>
              </a:rPr>
              <a:t>head quarters and  important </a:t>
            </a:r>
            <a:r>
              <a:rPr sz="3200" dirty="0">
                <a:latin typeface="Arial"/>
                <a:cs typeface="Arial"/>
              </a:rPr>
              <a:t>cities </a:t>
            </a:r>
            <a:r>
              <a:rPr sz="3200" spc="-5" dirty="0">
                <a:latin typeface="Arial"/>
                <a:cs typeface="Arial"/>
              </a:rPr>
              <a:t>within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state.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Total length of all </a:t>
            </a:r>
            <a:r>
              <a:rPr sz="3200" dirty="0">
                <a:latin typeface="Arial"/>
                <a:cs typeface="Arial"/>
              </a:rPr>
              <a:t>SH in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country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1,37,119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Kms.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Speed </a:t>
            </a:r>
            <a:r>
              <a:rPr sz="3200" dirty="0">
                <a:latin typeface="Arial"/>
                <a:cs typeface="Arial"/>
              </a:rPr>
              <a:t>80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kmph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7054" y="3302"/>
            <a:ext cx="4471670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u="heavy" spc="-5" dirty="0">
                <a:solidFill>
                  <a:srgbClr val="C00000"/>
                </a:solidFill>
                <a:latin typeface="Arial"/>
                <a:cs typeface="Arial"/>
              </a:rPr>
              <a:t>Major </a:t>
            </a: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District</a:t>
            </a:r>
            <a:r>
              <a:rPr sz="3600" b="1" u="heavy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u="heavy" spc="-5" dirty="0">
                <a:solidFill>
                  <a:srgbClr val="C00000"/>
                </a:solidFill>
                <a:latin typeface="Arial"/>
                <a:cs typeface="Arial"/>
              </a:rPr>
              <a:t>Roads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490"/>
            <a:ext cx="7835265" cy="3716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31775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Important roads </a:t>
            </a:r>
            <a:r>
              <a:rPr sz="3200" dirty="0">
                <a:latin typeface="Arial"/>
                <a:cs typeface="Arial"/>
              </a:rPr>
              <a:t>with in a </a:t>
            </a:r>
            <a:r>
              <a:rPr sz="3200" spc="-5" dirty="0">
                <a:latin typeface="Arial"/>
                <a:cs typeface="Arial"/>
              </a:rPr>
              <a:t>district </a:t>
            </a:r>
            <a:r>
              <a:rPr sz="3200" dirty="0">
                <a:latin typeface="Arial"/>
                <a:cs typeface="Arial"/>
              </a:rPr>
              <a:t>serving  </a:t>
            </a:r>
            <a:r>
              <a:rPr sz="3200" spc="-5" dirty="0">
                <a:latin typeface="Arial"/>
                <a:cs typeface="Arial"/>
              </a:rPr>
              <a:t>areas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production and </a:t>
            </a:r>
            <a:r>
              <a:rPr sz="3200" dirty="0">
                <a:latin typeface="Arial"/>
                <a:cs typeface="Arial"/>
              </a:rPr>
              <a:t>markets ,  </a:t>
            </a:r>
            <a:r>
              <a:rPr sz="3200" spc="-5" dirty="0">
                <a:latin typeface="Arial"/>
                <a:cs typeface="Arial"/>
              </a:rPr>
              <a:t>connecting those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each other </a:t>
            </a:r>
            <a:r>
              <a:rPr sz="3200" spc="-10" dirty="0">
                <a:latin typeface="Arial"/>
                <a:cs typeface="Arial"/>
              </a:rPr>
              <a:t>or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  the </a:t>
            </a:r>
            <a:r>
              <a:rPr sz="3200" spc="-5" dirty="0">
                <a:latin typeface="Arial"/>
                <a:cs typeface="Arial"/>
              </a:rPr>
              <a:t>major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highways.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India has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total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4,70,000 </a:t>
            </a:r>
            <a:r>
              <a:rPr sz="3200" dirty="0">
                <a:latin typeface="Arial"/>
                <a:cs typeface="Arial"/>
              </a:rPr>
              <a:t>kms of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MDR</a:t>
            </a:r>
            <a:r>
              <a:rPr sz="3200" dirty="0">
                <a:solidFill>
                  <a:srgbClr val="CC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Speed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60-80kmph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3600" b="1" u="heavy" spc="-5" dirty="0">
                <a:solidFill>
                  <a:srgbClr val="C00000"/>
                </a:solidFill>
                <a:latin typeface="Arial"/>
                <a:cs typeface="Arial"/>
              </a:rPr>
              <a:t>Other district</a:t>
            </a:r>
            <a:r>
              <a:rPr sz="3600" b="1" u="heavy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u="heavy" spc="-5" dirty="0">
                <a:solidFill>
                  <a:srgbClr val="C00000"/>
                </a:solidFill>
                <a:latin typeface="Arial"/>
                <a:cs typeface="Arial"/>
              </a:rPr>
              <a:t>roads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026921"/>
            <a:ext cx="596709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1725295" algn="l"/>
                <a:tab pos="2660015" algn="l"/>
                <a:tab pos="3774440" algn="l"/>
                <a:tab pos="4292600" algn="l"/>
              </a:tabLst>
            </a:pPr>
            <a:r>
              <a:rPr sz="2800" dirty="0">
                <a:latin typeface="Arial"/>
                <a:cs typeface="Arial"/>
              </a:rPr>
              <a:t>serving	rural	areas	of	</a:t>
            </a:r>
            <a:r>
              <a:rPr sz="2800" spc="-5" dirty="0">
                <a:latin typeface="Arial"/>
                <a:cs typeface="Arial"/>
              </a:rPr>
              <a:t>production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2358" y="1453641"/>
            <a:ext cx="119126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nters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7866" y="1026921"/>
            <a:ext cx="228600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27405" algn="l"/>
              </a:tabLst>
            </a:pPr>
            <a:r>
              <a:rPr sz="2800" dirty="0">
                <a:latin typeface="Arial"/>
                <a:cs typeface="Arial"/>
              </a:rPr>
              <a:t>an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 marL="844550">
              <a:lnSpc>
                <a:spcPct val="100000"/>
              </a:lnSpc>
              <a:tabLst>
                <a:tab pos="1461770" algn="l"/>
              </a:tabLst>
            </a:pP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ot</a:t>
            </a:r>
            <a:r>
              <a:rPr sz="2800" spc="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3417189"/>
            <a:ext cx="8455025" cy="274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They </a:t>
            </a:r>
            <a:r>
              <a:rPr sz="2800" dirty="0">
                <a:latin typeface="Arial"/>
                <a:cs typeface="Arial"/>
              </a:rPr>
              <a:t>are roads </a:t>
            </a:r>
            <a:r>
              <a:rPr sz="2800" spc="-5" dirty="0">
                <a:latin typeface="Arial"/>
                <a:cs typeface="Arial"/>
              </a:rPr>
              <a:t>connecting villages </a:t>
            </a:r>
            <a:r>
              <a:rPr sz="2800" dirty="0">
                <a:latin typeface="Arial"/>
                <a:cs typeface="Arial"/>
              </a:rPr>
              <a:t>or group </a:t>
            </a:r>
            <a:r>
              <a:rPr sz="2800" spc="-15" dirty="0">
                <a:latin typeface="Arial"/>
                <a:cs typeface="Arial"/>
              </a:rPr>
              <a:t>of  </a:t>
            </a:r>
            <a:r>
              <a:rPr sz="2800" spc="-5" dirty="0">
                <a:latin typeface="Arial"/>
                <a:cs typeface="Arial"/>
              </a:rPr>
              <a:t>villages with </a:t>
            </a:r>
            <a:r>
              <a:rPr sz="2800" dirty="0">
                <a:latin typeface="Arial"/>
                <a:cs typeface="Arial"/>
              </a:rPr>
              <a:t>each other or </a:t>
            </a:r>
            <a:r>
              <a:rPr sz="2800" spc="-5" dirty="0">
                <a:latin typeface="Arial"/>
                <a:cs typeface="Arial"/>
              </a:rPr>
              <a:t>to the nearest </a:t>
            </a:r>
            <a:r>
              <a:rPr sz="2800" dirty="0">
                <a:latin typeface="Arial"/>
                <a:cs typeface="Arial"/>
              </a:rPr>
              <a:t>road of </a:t>
            </a:r>
            <a:r>
              <a:rPr sz="2800" spc="-5" dirty="0">
                <a:latin typeface="Arial"/>
                <a:cs typeface="Arial"/>
              </a:rPr>
              <a:t>a  higher </a:t>
            </a:r>
            <a:r>
              <a:rPr sz="2800" dirty="0">
                <a:latin typeface="Arial"/>
                <a:cs typeface="Arial"/>
              </a:rPr>
              <a:t>category </a:t>
            </a:r>
            <a:r>
              <a:rPr sz="2800" spc="-5" dirty="0">
                <a:latin typeface="Arial"/>
                <a:cs typeface="Arial"/>
              </a:rPr>
              <a:t>like </a:t>
            </a:r>
            <a:r>
              <a:rPr sz="2800" spc="-10" dirty="0">
                <a:latin typeface="Arial"/>
                <a:cs typeface="Arial"/>
              </a:rPr>
              <a:t>ODR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MDR.</a:t>
            </a:r>
            <a:endParaRPr sz="28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spc="-5" smtClean="0">
                <a:latin typeface="Arial"/>
                <a:cs typeface="Arial"/>
              </a:rPr>
              <a:t>ODR+VR </a:t>
            </a:r>
            <a:r>
              <a:rPr sz="2800" dirty="0">
                <a:latin typeface="Arial"/>
                <a:cs typeface="Arial"/>
              </a:rPr>
              <a:t>out of </a:t>
            </a:r>
            <a:r>
              <a:rPr sz="2800" spc="-5" dirty="0">
                <a:latin typeface="Arial"/>
                <a:cs typeface="Arial"/>
              </a:rPr>
              <a:t>the  total </a:t>
            </a:r>
            <a:r>
              <a:rPr sz="2800" dirty="0">
                <a:latin typeface="Arial"/>
                <a:cs typeface="Arial"/>
              </a:rPr>
              <a:t>33,15,231 </a:t>
            </a:r>
            <a:r>
              <a:rPr sz="2800" spc="-5" dirty="0">
                <a:latin typeface="Arial"/>
                <a:cs typeface="Arial"/>
              </a:rPr>
              <a:t>kms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all type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roads.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 smtClean="0">
                <a:latin typeface="Arial"/>
                <a:cs typeface="Arial"/>
              </a:rPr>
              <a:t>Speed-40-50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kmph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1453641"/>
            <a:ext cx="5493385" cy="189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>
              <a:lnSpc>
                <a:spcPct val="100000"/>
              </a:lnSpc>
              <a:tabLst>
                <a:tab pos="1448435" algn="l"/>
                <a:tab pos="2381250" algn="l"/>
                <a:tab pos="3553460" algn="l"/>
                <a:tab pos="4150995" algn="l"/>
              </a:tabLst>
            </a:pPr>
            <a:r>
              <a:rPr sz="2800" dirty="0">
                <a:latin typeface="Arial"/>
                <a:cs typeface="Arial"/>
              </a:rPr>
              <a:t>them	</a:t>
            </a:r>
            <a:r>
              <a:rPr sz="2800" spc="-5" dirty="0">
                <a:latin typeface="Arial"/>
                <a:cs typeface="Arial"/>
              </a:rPr>
              <a:t>with	outlet	to	</a:t>
            </a:r>
            <a:r>
              <a:rPr sz="2800" dirty="0">
                <a:latin typeface="Arial"/>
                <a:cs typeface="Arial"/>
              </a:rPr>
              <a:t>market  important roads </a:t>
            </a:r>
            <a:r>
              <a:rPr sz="2800" spc="-5" dirty="0">
                <a:latin typeface="Arial"/>
                <a:cs typeface="Arial"/>
              </a:rPr>
              <a:t>like MDR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SH.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Speed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50-60kmph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3200" b="1" u="heavy" spc="-10" dirty="0">
                <a:solidFill>
                  <a:srgbClr val="C00000"/>
                </a:solidFill>
                <a:latin typeface="Arial"/>
                <a:cs typeface="Arial"/>
              </a:rPr>
              <a:t>Village</a:t>
            </a:r>
            <a:r>
              <a:rPr sz="3200" b="1" u="heavy" spc="-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roads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998" y="132588"/>
            <a:ext cx="729297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56665" algn="l"/>
              </a:tabLst>
            </a:pPr>
            <a:r>
              <a:rPr sz="3600" b="1" u="heavy" spc="-5" dirty="0">
                <a:latin typeface="Arial"/>
                <a:cs typeface="Arial"/>
              </a:rPr>
              <a:t>First	</a:t>
            </a:r>
            <a:r>
              <a:rPr sz="3600" b="1" u="heavy" dirty="0">
                <a:latin typeface="Arial"/>
                <a:cs typeface="Arial"/>
              </a:rPr>
              <a:t>20-years </a:t>
            </a:r>
            <a:r>
              <a:rPr sz="3600" b="1" u="heavy" spc="-5" dirty="0">
                <a:latin typeface="Arial"/>
                <a:cs typeface="Arial"/>
              </a:rPr>
              <a:t>road</a:t>
            </a:r>
            <a:r>
              <a:rPr sz="3600" b="1" u="heavy" spc="-45" dirty="0">
                <a:latin typeface="Arial"/>
                <a:cs typeface="Arial"/>
              </a:rPr>
              <a:t> </a:t>
            </a:r>
            <a:r>
              <a:rPr sz="3600" b="1" u="heavy" spc="-5" dirty="0">
                <a:latin typeface="Arial"/>
                <a:cs typeface="Arial"/>
              </a:rPr>
              <a:t>plan(1943-63)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950721"/>
            <a:ext cx="8912861" cy="5193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255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conference of chief </a:t>
            </a:r>
            <a:r>
              <a:rPr sz="3200" spc="-5" dirty="0">
                <a:latin typeface="Arial"/>
                <a:cs typeface="Arial"/>
              </a:rPr>
              <a:t>engineer </a:t>
            </a:r>
            <a:r>
              <a:rPr sz="3200" dirty="0">
                <a:latin typeface="Arial"/>
                <a:cs typeface="Arial"/>
              </a:rPr>
              <a:t>held at </a:t>
            </a:r>
            <a:r>
              <a:rPr sz="3200" spc="-5" dirty="0">
                <a:latin typeface="Arial"/>
                <a:cs typeface="Arial"/>
              </a:rPr>
              <a:t>Nagpur in  </a:t>
            </a:r>
            <a:r>
              <a:rPr sz="3200" dirty="0">
                <a:latin typeface="Arial"/>
                <a:cs typeface="Arial"/>
              </a:rPr>
              <a:t>1943 </a:t>
            </a:r>
            <a:r>
              <a:rPr sz="3200" spc="-5" dirty="0">
                <a:latin typeface="Arial"/>
                <a:cs typeface="Arial"/>
              </a:rPr>
              <a:t>finalized the first </a:t>
            </a:r>
            <a:r>
              <a:rPr sz="3200" dirty="0">
                <a:latin typeface="Arial"/>
                <a:cs typeface="Arial"/>
              </a:rPr>
              <a:t>20-years road development  </a:t>
            </a:r>
            <a:r>
              <a:rPr sz="3200" spc="-5" dirty="0">
                <a:latin typeface="Arial"/>
                <a:cs typeface="Arial"/>
              </a:rPr>
              <a:t>plan for </a:t>
            </a:r>
            <a:r>
              <a:rPr sz="3200" dirty="0">
                <a:latin typeface="Arial"/>
                <a:cs typeface="Arial"/>
              </a:rPr>
              <a:t>India </a:t>
            </a:r>
            <a:r>
              <a:rPr sz="3200" spc="-5" dirty="0">
                <a:latin typeface="Arial"/>
                <a:cs typeface="Arial"/>
              </a:rPr>
              <a:t>called Nagpur </a:t>
            </a:r>
            <a:r>
              <a:rPr sz="3200" dirty="0">
                <a:latin typeface="Arial"/>
                <a:cs typeface="Arial"/>
              </a:rPr>
              <a:t>road</a:t>
            </a:r>
            <a:r>
              <a:rPr sz="3200" spc="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plan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Road network was </a:t>
            </a:r>
            <a:r>
              <a:rPr sz="3200" dirty="0">
                <a:latin typeface="Arial"/>
                <a:cs typeface="Arial"/>
              </a:rPr>
              <a:t>classified </a:t>
            </a:r>
            <a:r>
              <a:rPr sz="3200" spc="-5" dirty="0">
                <a:latin typeface="Arial"/>
                <a:cs typeface="Arial"/>
              </a:rPr>
              <a:t>into five</a:t>
            </a:r>
            <a:r>
              <a:rPr sz="3200" spc="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categories.</a:t>
            </a:r>
          </a:p>
          <a:p>
            <a:pPr marL="355600" marR="6350" indent="-34290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responsibility of </a:t>
            </a:r>
            <a:r>
              <a:rPr sz="3200" spc="-5" dirty="0">
                <a:latin typeface="Arial"/>
                <a:cs typeface="Arial"/>
              </a:rPr>
              <a:t>construction </a:t>
            </a:r>
            <a:r>
              <a:rPr sz="3200" dirty="0">
                <a:latin typeface="Arial"/>
                <a:cs typeface="Arial"/>
              </a:rPr>
              <a:t>maintenance of </a:t>
            </a:r>
            <a:r>
              <a:rPr sz="3200" spc="-10" dirty="0">
                <a:latin typeface="Arial"/>
                <a:cs typeface="Arial"/>
              </a:rPr>
              <a:t>NH  </a:t>
            </a:r>
            <a:r>
              <a:rPr sz="3200" spc="-5" dirty="0">
                <a:latin typeface="Arial"/>
                <a:cs typeface="Arial"/>
              </a:rPr>
              <a:t>was assign to </a:t>
            </a:r>
            <a:r>
              <a:rPr sz="3200" dirty="0">
                <a:latin typeface="Arial"/>
                <a:cs typeface="Arial"/>
              </a:rPr>
              <a:t>central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govt.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target road </a:t>
            </a:r>
            <a:r>
              <a:rPr sz="3200" spc="-5" dirty="0">
                <a:latin typeface="Arial"/>
                <a:cs typeface="Arial"/>
              </a:rPr>
              <a:t>length was </a:t>
            </a:r>
            <a:r>
              <a:rPr sz="3200" dirty="0">
                <a:latin typeface="Arial"/>
                <a:cs typeface="Arial"/>
              </a:rPr>
              <a:t>5,32,700 </a:t>
            </a:r>
            <a:r>
              <a:rPr sz="3200" spc="-10" dirty="0">
                <a:latin typeface="Arial"/>
                <a:cs typeface="Arial"/>
              </a:rPr>
              <a:t>km </a:t>
            </a:r>
            <a:r>
              <a:rPr sz="3200" dirty="0">
                <a:latin typeface="Arial"/>
                <a:cs typeface="Arial"/>
              </a:rPr>
              <a:t>at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end of  1961</a:t>
            </a:r>
            <a:r>
              <a:rPr sz="3200" dirty="0" smtClean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4278" rIns="0" bIns="0" rtlCol="0">
            <a:spAutoFit/>
          </a:bodyPr>
          <a:lstStyle/>
          <a:p>
            <a:pPr marL="1247775">
              <a:lnSpc>
                <a:spcPct val="100000"/>
              </a:lnSpc>
            </a:pPr>
            <a:r>
              <a:rPr sz="3200" u="heavy" dirty="0">
                <a:solidFill>
                  <a:srgbClr val="C00000"/>
                </a:solidFill>
                <a:latin typeface="Arial"/>
                <a:cs typeface="Arial"/>
              </a:rPr>
              <a:t>MODES </a:t>
            </a:r>
            <a:r>
              <a:rPr sz="3200" u="heavy" spc="5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3200" u="heavy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C00000"/>
                </a:solidFill>
                <a:latin typeface="Arial"/>
                <a:cs typeface="Arial"/>
              </a:rPr>
              <a:t>TRANSPORTATION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490"/>
            <a:ext cx="6233160" cy="2946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Basic </a:t>
            </a:r>
            <a:r>
              <a:rPr sz="3200" spc="-5" dirty="0">
                <a:latin typeface="Arial"/>
                <a:cs typeface="Arial"/>
              </a:rPr>
              <a:t>mode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transportation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Wingdings"/>
                <a:cs typeface="Wingdings"/>
              </a:rPr>
              <a:t></a:t>
            </a:r>
            <a:r>
              <a:rPr sz="2800" dirty="0">
                <a:latin typeface="Arial"/>
                <a:cs typeface="Arial"/>
              </a:rPr>
              <a:t>Land</a:t>
            </a:r>
            <a:endParaRPr sz="28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590"/>
              </a:spcBef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Roadway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1156335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R</a:t>
            </a:r>
            <a:r>
              <a:rPr sz="2400" spc="-5" smtClean="0">
                <a:latin typeface="Arial"/>
                <a:cs typeface="Arial"/>
              </a:rPr>
              <a:t>ailway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5"/>
              </a:spcBef>
            </a:pPr>
            <a:r>
              <a:rPr sz="2800" dirty="0">
                <a:latin typeface="Wingdings"/>
                <a:cs typeface="Wingdings"/>
              </a:rPr>
              <a:t></a:t>
            </a:r>
            <a:r>
              <a:rPr sz="2800" dirty="0">
                <a:latin typeface="Arial"/>
                <a:cs typeface="Arial"/>
              </a:rPr>
              <a:t>Water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spc="5" dirty="0">
                <a:latin typeface="Wingdings"/>
                <a:cs typeface="Wingdings"/>
              </a:rPr>
              <a:t></a:t>
            </a:r>
            <a:r>
              <a:rPr sz="2800" spc="5" dirty="0">
                <a:latin typeface="Arial"/>
                <a:cs typeface="Arial"/>
              </a:rPr>
              <a:t>Air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914" y="346202"/>
            <a:ext cx="711644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56665" algn="l"/>
                <a:tab pos="5679440" algn="l"/>
              </a:tabLst>
            </a:pPr>
            <a:r>
              <a:rPr sz="3600" b="1" spc="-5" dirty="0">
                <a:latin typeface="Arial"/>
                <a:cs typeface="Arial"/>
              </a:rPr>
              <a:t>First	</a:t>
            </a:r>
            <a:r>
              <a:rPr sz="3600" b="1" spc="0" dirty="0">
                <a:latin typeface="Arial"/>
                <a:cs typeface="Arial"/>
              </a:rPr>
              <a:t>2</a:t>
            </a:r>
            <a:r>
              <a:rPr sz="3600" b="1" spc="-15" dirty="0">
                <a:latin typeface="Arial"/>
                <a:cs typeface="Arial"/>
              </a:rPr>
              <a:t>0</a:t>
            </a:r>
            <a:r>
              <a:rPr sz="3600" b="1" dirty="0">
                <a:latin typeface="Arial"/>
                <a:cs typeface="Arial"/>
              </a:rPr>
              <a:t>-</a:t>
            </a:r>
            <a:r>
              <a:rPr sz="3600" b="1" spc="-5" dirty="0">
                <a:latin typeface="Arial"/>
                <a:cs typeface="Arial"/>
              </a:rPr>
              <a:t>ye</a:t>
            </a:r>
            <a:r>
              <a:rPr sz="3600" b="1" spc="0" dirty="0">
                <a:latin typeface="Arial"/>
                <a:cs typeface="Arial"/>
              </a:rPr>
              <a:t>a</a:t>
            </a:r>
            <a:r>
              <a:rPr sz="3600" b="1" spc="-5" dirty="0">
                <a:latin typeface="Arial"/>
                <a:cs typeface="Arial"/>
              </a:rPr>
              <a:t>rs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road plan	cont…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335" y="875664"/>
            <a:ext cx="7085330" cy="0"/>
          </a:xfrm>
          <a:custGeom>
            <a:avLst/>
            <a:gdLst/>
            <a:ahLst/>
            <a:cxnLst/>
            <a:rect l="l" t="t" r="r" b="b"/>
            <a:pathLst>
              <a:path w="7085330">
                <a:moveTo>
                  <a:pt x="0" y="0"/>
                </a:moveTo>
                <a:lnTo>
                  <a:pt x="7085076" y="0"/>
                </a:lnTo>
              </a:path>
            </a:pathLst>
          </a:custGeom>
          <a:ln w="472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253490"/>
            <a:ext cx="8456295" cy="4637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1247140" algn="l"/>
                <a:tab pos="3016885" algn="l"/>
                <a:tab pos="4090035" algn="l"/>
                <a:tab pos="5386705" algn="l"/>
                <a:tab pos="6028690" algn="l"/>
                <a:tab pos="6899275" algn="l"/>
                <a:tab pos="7764780" algn="l"/>
              </a:tabLst>
            </a:pPr>
            <a:r>
              <a:rPr sz="3200" dirty="0">
                <a:latin typeface="Arial"/>
                <a:cs typeface="Arial"/>
              </a:rPr>
              <a:t>The	fo</a:t>
            </a:r>
            <a:r>
              <a:rPr sz="3200" spc="-2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lae	were	b</a:t>
            </a:r>
            <a:r>
              <a:rPr sz="3200" spc="-2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sed	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	star	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nd	grid  </a:t>
            </a:r>
            <a:r>
              <a:rPr sz="3200" spc="-5" dirty="0">
                <a:latin typeface="Arial"/>
                <a:cs typeface="Arial"/>
              </a:rPr>
              <a:t>pattern of road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network.</a:t>
            </a:r>
          </a:p>
          <a:p>
            <a:pPr marL="355600" marR="635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An allowance of 15% is </a:t>
            </a:r>
            <a:r>
              <a:rPr sz="3200" dirty="0">
                <a:latin typeface="Arial"/>
                <a:cs typeface="Arial"/>
              </a:rPr>
              <a:t>provided for  </a:t>
            </a:r>
            <a:r>
              <a:rPr sz="3200" spc="-5" dirty="0" smtClean="0">
                <a:latin typeface="Arial"/>
                <a:cs typeface="Arial"/>
              </a:rPr>
              <a:t>agricultural</a:t>
            </a:r>
            <a:r>
              <a:rPr lang="en-US" sz="3200" spc="-5" dirty="0" smtClean="0">
                <a:latin typeface="Arial"/>
                <a:cs typeface="Arial"/>
              </a:rPr>
              <a:t> and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industrial development during </a:t>
            </a:r>
            <a:r>
              <a:rPr sz="3200" dirty="0">
                <a:latin typeface="Arial"/>
                <a:cs typeface="Arial"/>
              </a:rPr>
              <a:t>the  </a:t>
            </a:r>
            <a:r>
              <a:rPr sz="3200" spc="-5" dirty="0">
                <a:latin typeface="Arial"/>
                <a:cs typeface="Arial"/>
              </a:rPr>
              <a:t>next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20-years</a:t>
            </a:r>
          </a:p>
          <a:p>
            <a:pPr marL="355600" marR="224154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length </a:t>
            </a:r>
            <a:r>
              <a:rPr sz="3200" dirty="0">
                <a:latin typeface="Arial"/>
                <a:cs typeface="Arial"/>
              </a:rPr>
              <a:t>of railway track in the </a:t>
            </a:r>
            <a:r>
              <a:rPr sz="3200" spc="-5" dirty="0">
                <a:latin typeface="Arial"/>
                <a:cs typeface="Arial"/>
              </a:rPr>
              <a:t>area was  </a:t>
            </a:r>
            <a:r>
              <a:rPr sz="3200" dirty="0">
                <a:latin typeface="Arial"/>
                <a:cs typeface="Arial"/>
              </a:rPr>
              <a:t>also </a:t>
            </a:r>
            <a:r>
              <a:rPr sz="3200" spc="-5" dirty="0">
                <a:latin typeface="Arial"/>
                <a:cs typeface="Arial"/>
              </a:rPr>
              <a:t>consider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deciding the length </a:t>
            </a:r>
            <a:r>
              <a:rPr sz="3200" dirty="0">
                <a:latin typeface="Arial"/>
                <a:cs typeface="Arial"/>
              </a:rPr>
              <a:t>of first  </a:t>
            </a:r>
            <a:r>
              <a:rPr sz="3200" spc="-5" dirty="0">
                <a:latin typeface="Arial"/>
                <a:cs typeface="Arial"/>
              </a:rPr>
              <a:t>category road.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length or </a:t>
            </a:r>
            <a:r>
              <a:rPr sz="3200" dirty="0">
                <a:latin typeface="Arial"/>
                <a:cs typeface="Arial"/>
              </a:rPr>
              <a:t>railway track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  </a:t>
            </a:r>
            <a:r>
              <a:rPr sz="3200" spc="-5" dirty="0">
                <a:latin typeface="Arial"/>
                <a:cs typeface="Arial"/>
              </a:rPr>
              <a:t>directly </a:t>
            </a:r>
            <a:r>
              <a:rPr sz="3200" dirty="0">
                <a:latin typeface="Arial"/>
                <a:cs typeface="Arial"/>
              </a:rPr>
              <a:t>subtracted from </a:t>
            </a:r>
            <a:r>
              <a:rPr sz="3200" spc="-5" dirty="0">
                <a:latin typeface="Arial"/>
                <a:cs typeface="Arial"/>
              </a:rPr>
              <a:t>the estimated </a:t>
            </a:r>
            <a:r>
              <a:rPr sz="3200" spc="-5" dirty="0" smtClean="0">
                <a:latin typeface="Arial"/>
                <a:cs typeface="Arial"/>
              </a:rPr>
              <a:t>road</a:t>
            </a:r>
            <a:r>
              <a:rPr lang="en-US" sz="3200" spc="-5" dirty="0" smtClean="0">
                <a:latin typeface="Arial"/>
                <a:cs typeface="Arial"/>
              </a:rPr>
              <a:t>.</a:t>
            </a:r>
            <a:r>
              <a:rPr sz="3200" spc="-5" dirty="0" smtClean="0">
                <a:latin typeface="Arial"/>
                <a:cs typeface="Arial"/>
              </a:rPr>
              <a:t>  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785" y="109728"/>
            <a:ext cx="795337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7064" algn="l"/>
              </a:tabLst>
            </a:pPr>
            <a:r>
              <a:rPr sz="3600" b="1" u="heavy" dirty="0">
                <a:latin typeface="Arial"/>
                <a:cs typeface="Arial"/>
              </a:rPr>
              <a:t>Second	20-years </a:t>
            </a:r>
            <a:r>
              <a:rPr sz="3600" b="1" u="heavy" spc="-5" dirty="0">
                <a:latin typeface="Arial"/>
                <a:cs typeface="Arial"/>
              </a:rPr>
              <a:t>road</a:t>
            </a:r>
            <a:r>
              <a:rPr sz="3600" b="1" u="heavy" spc="-45" dirty="0">
                <a:latin typeface="Arial"/>
                <a:cs typeface="Arial"/>
              </a:rPr>
              <a:t> </a:t>
            </a:r>
            <a:r>
              <a:rPr sz="3600" b="1" u="heavy" spc="-5" dirty="0">
                <a:latin typeface="Arial"/>
                <a:cs typeface="Arial"/>
              </a:rPr>
              <a:t>plan(1961-81)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872490"/>
            <a:ext cx="8625205" cy="4493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400" dirty="0">
                <a:latin typeface="Arial"/>
                <a:cs typeface="Arial"/>
              </a:rPr>
              <a:t>It was </a:t>
            </a:r>
            <a:r>
              <a:rPr sz="3400" spc="-5" dirty="0">
                <a:latin typeface="Arial"/>
                <a:cs typeface="Arial"/>
              </a:rPr>
              <a:t>initiated </a:t>
            </a:r>
            <a:r>
              <a:rPr sz="3400" dirty="0">
                <a:latin typeface="Arial"/>
                <a:cs typeface="Arial"/>
              </a:rPr>
              <a:t>by </a:t>
            </a:r>
            <a:r>
              <a:rPr sz="3400" spc="-5" dirty="0">
                <a:latin typeface="Arial"/>
                <a:cs typeface="Arial"/>
              </a:rPr>
              <a:t>the </a:t>
            </a:r>
            <a:r>
              <a:rPr sz="3400" dirty="0">
                <a:latin typeface="Arial"/>
                <a:cs typeface="Arial"/>
              </a:rPr>
              <a:t>IRC </a:t>
            </a:r>
            <a:r>
              <a:rPr sz="3400" spc="-5" dirty="0">
                <a:latin typeface="Arial"/>
                <a:cs typeface="Arial"/>
              </a:rPr>
              <a:t>and </a:t>
            </a:r>
            <a:r>
              <a:rPr sz="3400" dirty="0">
                <a:latin typeface="Arial"/>
                <a:cs typeface="Arial"/>
              </a:rPr>
              <a:t>was </a:t>
            </a:r>
            <a:r>
              <a:rPr sz="3400" spc="-5" dirty="0">
                <a:latin typeface="Arial"/>
                <a:cs typeface="Arial"/>
              </a:rPr>
              <a:t>finalised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in  </a:t>
            </a:r>
            <a:r>
              <a:rPr sz="3400" spc="-5" dirty="0">
                <a:latin typeface="Arial"/>
                <a:cs typeface="Arial"/>
              </a:rPr>
              <a:t>1959 </a:t>
            </a:r>
            <a:r>
              <a:rPr sz="3400" dirty="0">
                <a:latin typeface="Arial"/>
                <a:cs typeface="Arial"/>
              </a:rPr>
              <a:t>at the </a:t>
            </a:r>
            <a:r>
              <a:rPr sz="3400" spc="-5" dirty="0">
                <a:latin typeface="Arial"/>
                <a:cs typeface="Arial"/>
              </a:rPr>
              <a:t>meeting </a:t>
            </a:r>
            <a:r>
              <a:rPr sz="3400" dirty="0">
                <a:latin typeface="Arial"/>
                <a:cs typeface="Arial"/>
              </a:rPr>
              <a:t>of </a:t>
            </a:r>
            <a:r>
              <a:rPr sz="3400" spc="-5" dirty="0">
                <a:latin typeface="Arial"/>
                <a:cs typeface="Arial"/>
              </a:rPr>
              <a:t>chief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-5" dirty="0">
                <a:latin typeface="Arial"/>
                <a:cs typeface="Arial"/>
              </a:rPr>
              <a:t>engineers.</a:t>
            </a:r>
            <a:endParaRPr sz="3400" dirty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400" dirty="0">
                <a:latin typeface="Arial"/>
                <a:cs typeface="Arial"/>
              </a:rPr>
              <a:t>It is known as </a:t>
            </a:r>
            <a:r>
              <a:rPr sz="3400" spc="-5" dirty="0">
                <a:latin typeface="Arial"/>
                <a:cs typeface="Arial"/>
              </a:rPr>
              <a:t>the Bombay road</a:t>
            </a:r>
            <a:r>
              <a:rPr sz="3400" spc="-120" dirty="0">
                <a:latin typeface="Arial"/>
                <a:cs typeface="Arial"/>
              </a:rPr>
              <a:t> </a:t>
            </a:r>
            <a:r>
              <a:rPr sz="3400" spc="-5" dirty="0">
                <a:latin typeface="Arial"/>
                <a:cs typeface="Arial"/>
              </a:rPr>
              <a:t>plan.</a:t>
            </a:r>
            <a:endParaRPr sz="3400" dirty="0">
              <a:latin typeface="Arial"/>
              <a:cs typeface="Arial"/>
            </a:endParaRPr>
          </a:p>
          <a:p>
            <a:pPr marL="355600" marR="9525" indent="-342900" algn="just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400" dirty="0">
                <a:latin typeface="Arial"/>
                <a:cs typeface="Arial"/>
              </a:rPr>
              <a:t>The </a:t>
            </a:r>
            <a:r>
              <a:rPr sz="3400" spc="-5" dirty="0">
                <a:latin typeface="Arial"/>
                <a:cs typeface="Arial"/>
              </a:rPr>
              <a:t>target road length </a:t>
            </a:r>
            <a:r>
              <a:rPr sz="3400" dirty="0">
                <a:latin typeface="Arial"/>
                <a:cs typeface="Arial"/>
              </a:rPr>
              <a:t>was </a:t>
            </a:r>
            <a:r>
              <a:rPr sz="3400" spc="-5" dirty="0">
                <a:latin typeface="Arial"/>
                <a:cs typeface="Arial"/>
              </a:rPr>
              <a:t>almost double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spc="-5" dirty="0">
                <a:latin typeface="Arial"/>
                <a:cs typeface="Arial"/>
              </a:rPr>
              <a:t>that  </a:t>
            </a:r>
            <a:r>
              <a:rPr sz="3400" dirty="0">
                <a:latin typeface="Arial"/>
                <a:cs typeface="Arial"/>
              </a:rPr>
              <a:t>of </a:t>
            </a:r>
            <a:r>
              <a:rPr sz="3400" spc="-5" dirty="0">
                <a:latin typeface="Arial"/>
                <a:cs typeface="Arial"/>
              </a:rPr>
              <a:t>Nagpur road plan i.e. 10,57,330</a:t>
            </a:r>
            <a:r>
              <a:rPr sz="3400" spc="-7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km.</a:t>
            </a: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59942"/>
            <a:ext cx="802767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5795" algn="l"/>
                <a:tab pos="6591300" algn="l"/>
              </a:tabLst>
            </a:pPr>
            <a:r>
              <a:rPr sz="3600" b="1" u="heavy" dirty="0">
                <a:latin typeface="Arial"/>
                <a:cs typeface="Arial"/>
              </a:rPr>
              <a:t>Second	2</a:t>
            </a:r>
            <a:r>
              <a:rPr sz="3600" b="1" u="heavy" spc="5" dirty="0">
                <a:latin typeface="Arial"/>
                <a:cs typeface="Arial"/>
              </a:rPr>
              <a:t>0</a:t>
            </a:r>
            <a:r>
              <a:rPr sz="3600" b="1" u="heavy" dirty="0">
                <a:latin typeface="Arial"/>
                <a:cs typeface="Arial"/>
              </a:rPr>
              <a:t>-years</a:t>
            </a:r>
            <a:r>
              <a:rPr sz="3600" b="1" u="heavy" spc="-25" dirty="0">
                <a:latin typeface="Arial"/>
                <a:cs typeface="Arial"/>
              </a:rPr>
              <a:t> </a:t>
            </a:r>
            <a:r>
              <a:rPr sz="3600" b="1" u="heavy" dirty="0">
                <a:latin typeface="Arial"/>
                <a:cs typeface="Arial"/>
              </a:rPr>
              <a:t>road</a:t>
            </a:r>
            <a:r>
              <a:rPr sz="3600" b="1" u="heavy" spc="-10" dirty="0">
                <a:latin typeface="Arial"/>
                <a:cs typeface="Arial"/>
              </a:rPr>
              <a:t> </a:t>
            </a:r>
            <a:r>
              <a:rPr sz="3600" b="1" u="heavy" dirty="0">
                <a:latin typeface="Arial"/>
                <a:cs typeface="Arial"/>
              </a:rPr>
              <a:t>plan</a:t>
            </a:r>
            <a:r>
              <a:rPr sz="3600" b="1" dirty="0">
                <a:latin typeface="Arial"/>
                <a:cs typeface="Arial"/>
              </a:rPr>
              <a:t>	cont…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253490"/>
            <a:ext cx="8608695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maximum distance from </a:t>
            </a:r>
            <a:r>
              <a:rPr sz="3200" spc="-10" dirty="0">
                <a:latin typeface="Arial"/>
                <a:cs typeface="Arial"/>
              </a:rPr>
              <a:t>any </a:t>
            </a:r>
            <a:r>
              <a:rPr sz="3200" spc="-5" dirty="0">
                <a:latin typeface="Arial"/>
                <a:cs typeface="Arial"/>
              </a:rPr>
              <a:t>place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a  semi </a:t>
            </a:r>
            <a:r>
              <a:rPr sz="3200" spc="-5" dirty="0">
                <a:latin typeface="Arial"/>
                <a:cs typeface="Arial"/>
              </a:rPr>
              <a:t>develop area would </a:t>
            </a:r>
            <a:r>
              <a:rPr sz="3200" spc="-5" dirty="0" smtClean="0">
                <a:latin typeface="Arial"/>
                <a:cs typeface="Arial"/>
              </a:rPr>
              <a:t>b</a:t>
            </a:r>
            <a:r>
              <a:rPr lang="en-US" sz="3200" spc="-5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 4.8</a:t>
            </a:r>
            <a:r>
              <a:rPr lang="en-US" sz="3200" spc="-5" dirty="0" smtClean="0">
                <a:latin typeface="Arial"/>
                <a:cs typeface="Arial"/>
              </a:rPr>
              <a:t> Km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from </a:t>
            </a:r>
            <a:r>
              <a:rPr sz="3200" spc="-5" dirty="0">
                <a:latin typeface="Arial"/>
                <a:cs typeface="Arial"/>
              </a:rPr>
              <a:t>any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road</a:t>
            </a:r>
            <a:endParaRPr sz="3200" dirty="0">
              <a:latin typeface="Arial"/>
              <a:cs typeface="Arial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Expressways have also </a:t>
            </a:r>
            <a:r>
              <a:rPr sz="3200" spc="-10" dirty="0">
                <a:latin typeface="Arial"/>
                <a:cs typeface="Arial"/>
              </a:rPr>
              <a:t>been </a:t>
            </a:r>
            <a:r>
              <a:rPr sz="3200" spc="-5" dirty="0">
                <a:latin typeface="Arial"/>
                <a:cs typeface="Arial"/>
              </a:rPr>
              <a:t>considered in  this </a:t>
            </a:r>
            <a:r>
              <a:rPr sz="3200" dirty="0">
                <a:latin typeface="Arial"/>
                <a:cs typeface="Arial"/>
              </a:rPr>
              <a:t>plan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spc="-5" dirty="0" smtClean="0">
                <a:latin typeface="Arial"/>
                <a:cs typeface="Arial"/>
              </a:rPr>
              <a:t>1600</a:t>
            </a:r>
            <a:r>
              <a:rPr lang="en-US" sz="3200" spc="-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km </a:t>
            </a:r>
            <a:r>
              <a:rPr sz="3200" spc="-5" dirty="0">
                <a:latin typeface="Arial"/>
                <a:cs typeface="Arial"/>
              </a:rPr>
              <a:t>of length has </a:t>
            </a:r>
            <a:r>
              <a:rPr sz="3200" spc="-10" dirty="0">
                <a:latin typeface="Arial"/>
                <a:cs typeface="Arial"/>
              </a:rPr>
              <a:t>been  </a:t>
            </a:r>
            <a:r>
              <a:rPr sz="3200" spc="-5" dirty="0">
                <a:latin typeface="Arial"/>
                <a:cs typeface="Arial"/>
              </a:rPr>
              <a:t>included in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proposed target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NH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  <a:tab pos="2044064" algn="l"/>
                <a:tab pos="2829560" algn="l"/>
                <a:tab pos="4540885" algn="l"/>
                <a:tab pos="5868670" algn="l"/>
                <a:tab pos="6609715" algn="l"/>
              </a:tabLst>
            </a:pP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th	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	</a:t>
            </a:r>
            <a:r>
              <a:rPr sz="3200" spc="-1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ai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way	tr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ck	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	c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nsid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independent of road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system</a:t>
            </a:r>
          </a:p>
          <a:p>
            <a:pPr marL="355600" marR="6985" indent="-342900" algn="just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5%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to be provided for </a:t>
            </a:r>
            <a:r>
              <a:rPr sz="3200" dirty="0">
                <a:latin typeface="Arial"/>
                <a:cs typeface="Arial"/>
              </a:rPr>
              <a:t>future </a:t>
            </a:r>
            <a:r>
              <a:rPr sz="3200" spc="-5" dirty="0" smtClean="0">
                <a:latin typeface="Arial"/>
                <a:cs typeface="Arial"/>
              </a:rPr>
              <a:t>development</a:t>
            </a:r>
            <a:r>
              <a:rPr lang="en-US" sz="3200" spc="-5" dirty="0" smtClean="0">
                <a:latin typeface="Arial"/>
                <a:cs typeface="Arial"/>
              </a:rPr>
              <a:t>.</a:t>
            </a:r>
            <a:r>
              <a:rPr sz="3200" spc="-5" dirty="0" smtClean="0">
                <a:latin typeface="Arial"/>
                <a:cs typeface="Arial"/>
              </a:rPr>
              <a:t>  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238" rIns="0" bIns="0" rtlCol="0">
            <a:spAutoFit/>
          </a:bodyPr>
          <a:lstStyle/>
          <a:p>
            <a:pPr marL="264795">
              <a:lnSpc>
                <a:spcPct val="100000"/>
              </a:lnSpc>
            </a:pP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Third twenty </a:t>
            </a:r>
            <a:r>
              <a:rPr sz="3200" b="1" u="heavy" spc="-5" dirty="0">
                <a:solidFill>
                  <a:srgbClr val="C00000"/>
                </a:solidFill>
                <a:latin typeface="Arial"/>
                <a:cs typeface="Arial"/>
              </a:rPr>
              <a:t>years </a:t>
            </a: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road </a:t>
            </a:r>
            <a:r>
              <a:rPr sz="3200" b="1" u="heavy" spc="-5" dirty="0">
                <a:solidFill>
                  <a:srgbClr val="C00000"/>
                </a:solidFill>
                <a:latin typeface="Arial"/>
                <a:cs typeface="Arial"/>
              </a:rPr>
              <a:t>plan</a:t>
            </a:r>
            <a:r>
              <a:rPr sz="3200" b="1" u="heavy" spc="-1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C00000"/>
                </a:solidFill>
                <a:latin typeface="Arial"/>
                <a:cs typeface="Arial"/>
              </a:rPr>
              <a:t>(1981-2001)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03121"/>
            <a:ext cx="8530590" cy="3626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future road development </a:t>
            </a:r>
            <a:r>
              <a:rPr sz="3200" spc="-5" dirty="0">
                <a:latin typeface="Arial"/>
                <a:cs typeface="Arial"/>
              </a:rPr>
              <a:t>should be </a:t>
            </a:r>
            <a:r>
              <a:rPr sz="3200" dirty="0">
                <a:latin typeface="Arial"/>
                <a:cs typeface="Arial"/>
              </a:rPr>
              <a:t>based on  </a:t>
            </a:r>
            <a:r>
              <a:rPr sz="3200" spc="-5" dirty="0">
                <a:latin typeface="Arial"/>
                <a:cs typeface="Arial"/>
              </a:rPr>
              <a:t>the revised classification </a:t>
            </a:r>
            <a:r>
              <a:rPr sz="3200" dirty="0">
                <a:latin typeface="Arial"/>
                <a:cs typeface="Arial"/>
              </a:rPr>
              <a:t>of roads </a:t>
            </a:r>
            <a:r>
              <a:rPr sz="3200" spc="-5" dirty="0">
                <a:latin typeface="Arial"/>
                <a:cs typeface="Arial"/>
              </a:rPr>
              <a:t>system </a:t>
            </a:r>
            <a:r>
              <a:rPr sz="3200" dirty="0">
                <a:latin typeface="Arial"/>
                <a:cs typeface="Arial"/>
              </a:rPr>
              <a:t>i.e.  primary, </a:t>
            </a:r>
            <a:r>
              <a:rPr sz="3200" spc="-5" dirty="0">
                <a:latin typeface="Arial"/>
                <a:cs typeface="Arial"/>
              </a:rPr>
              <a:t>secondary and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tertiary</a:t>
            </a:r>
          </a:p>
          <a:p>
            <a:pPr marL="355600" marR="8255" indent="-34290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Develop the </a:t>
            </a:r>
            <a:r>
              <a:rPr sz="3200" dirty="0">
                <a:latin typeface="Arial"/>
                <a:cs typeface="Arial"/>
              </a:rPr>
              <a:t>rural </a:t>
            </a:r>
            <a:r>
              <a:rPr sz="3200" spc="-5" dirty="0">
                <a:latin typeface="Arial"/>
                <a:cs typeface="Arial"/>
              </a:rPr>
              <a:t>economy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5" dirty="0">
                <a:latin typeface="Arial"/>
                <a:cs typeface="Arial"/>
              </a:rPr>
              <a:t>small towns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all  essential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features.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Population over 500 </a:t>
            </a:r>
            <a:r>
              <a:rPr sz="3200" spc="-5" dirty="0">
                <a:latin typeface="Arial"/>
                <a:cs typeface="Arial"/>
              </a:rPr>
              <a:t>should be connected </a:t>
            </a:r>
            <a:r>
              <a:rPr sz="3200" dirty="0">
                <a:latin typeface="Arial"/>
                <a:cs typeface="Arial"/>
              </a:rPr>
              <a:t>by </a:t>
            </a:r>
            <a:r>
              <a:rPr sz="3200" spc="-5" dirty="0">
                <a:latin typeface="Arial"/>
                <a:cs typeface="Arial"/>
              </a:rPr>
              <a:t>all  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roads</a:t>
            </a:r>
            <a:r>
              <a:rPr sz="3200" dirty="0" smtClean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538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Third twenty </a:t>
            </a:r>
            <a:r>
              <a:rPr sz="3200" b="1" u="heavy" spc="-5" dirty="0">
                <a:solidFill>
                  <a:srgbClr val="C00000"/>
                </a:solidFill>
                <a:latin typeface="Arial"/>
                <a:cs typeface="Arial"/>
              </a:rPr>
              <a:t>years </a:t>
            </a: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road</a:t>
            </a:r>
            <a:r>
              <a:rPr sz="3200" b="1" u="heavy" spc="-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C00000"/>
                </a:solidFill>
                <a:latin typeface="Arial"/>
                <a:cs typeface="Arial"/>
              </a:rPr>
              <a:t>plan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9766" y="377190"/>
            <a:ext cx="129159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cont…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1103121"/>
            <a:ext cx="8606790" cy="5439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255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Expressway should be </a:t>
            </a:r>
            <a:r>
              <a:rPr sz="2800" dirty="0">
                <a:latin typeface="Arial"/>
                <a:cs typeface="Arial"/>
              </a:rPr>
              <a:t>constructed </a:t>
            </a:r>
            <a:r>
              <a:rPr sz="2800" spc="-5" dirty="0">
                <a:latin typeface="Arial"/>
                <a:cs typeface="Arial"/>
              </a:rPr>
              <a:t>along </a:t>
            </a:r>
            <a:r>
              <a:rPr sz="2800" dirty="0">
                <a:latin typeface="Arial"/>
                <a:cs typeface="Arial"/>
              </a:rPr>
              <a:t>major  traffic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co</a:t>
            </a:r>
            <a:r>
              <a:rPr lang="en-US" sz="2800" dirty="0" smtClean="0">
                <a:latin typeface="Arial"/>
                <a:cs typeface="Arial"/>
              </a:rPr>
              <a:t>nsideration.</a:t>
            </a:r>
            <a:endParaRPr sz="2800" dirty="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All towns and villages with </a:t>
            </a:r>
            <a:r>
              <a:rPr sz="2800" dirty="0">
                <a:latin typeface="Arial"/>
                <a:cs typeface="Arial"/>
              </a:rPr>
              <a:t>population </a:t>
            </a:r>
            <a:r>
              <a:rPr sz="2800" spc="-5" dirty="0">
                <a:latin typeface="Arial"/>
                <a:cs typeface="Arial"/>
              </a:rPr>
              <a:t>over 1500  should be connected </a:t>
            </a:r>
            <a:r>
              <a:rPr sz="2800" dirty="0">
                <a:latin typeface="Arial"/>
                <a:cs typeface="Arial"/>
              </a:rPr>
              <a:t>by </a:t>
            </a:r>
            <a:r>
              <a:rPr sz="2800" spc="-5" dirty="0">
                <a:latin typeface="Arial"/>
                <a:cs typeface="Arial"/>
              </a:rPr>
              <a:t>MDR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villages with  population </a:t>
            </a:r>
            <a:r>
              <a:rPr sz="2800" dirty="0">
                <a:latin typeface="Arial"/>
                <a:cs typeface="Arial"/>
              </a:rPr>
              <a:t>1000-1500 by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ODR.</a:t>
            </a:r>
            <a:endParaRPr sz="28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Road should be built in less industrialized </a:t>
            </a:r>
            <a:r>
              <a:rPr sz="2800" dirty="0">
                <a:latin typeface="Arial"/>
                <a:cs typeface="Arial"/>
              </a:rPr>
              <a:t>areas </a:t>
            </a:r>
            <a:r>
              <a:rPr sz="2800" spc="-5" dirty="0">
                <a:latin typeface="Arial"/>
                <a:cs typeface="Arial"/>
              </a:rPr>
              <a:t>to  </a:t>
            </a:r>
            <a:r>
              <a:rPr sz="2800" dirty="0">
                <a:latin typeface="Arial"/>
                <a:cs typeface="Arial"/>
              </a:rPr>
              <a:t>attract </a:t>
            </a:r>
            <a:r>
              <a:rPr sz="2800" spc="-5" dirty="0">
                <a:latin typeface="Arial"/>
                <a:cs typeface="Arial"/>
              </a:rPr>
              <a:t>the growth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industries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existing roads </a:t>
            </a:r>
            <a:r>
              <a:rPr sz="2800" spc="-5" dirty="0">
                <a:latin typeface="Arial"/>
                <a:cs typeface="Arial"/>
              </a:rPr>
              <a:t>should be </a:t>
            </a:r>
            <a:r>
              <a:rPr sz="2800" dirty="0">
                <a:latin typeface="Arial"/>
                <a:cs typeface="Arial"/>
              </a:rPr>
              <a:t>improved by </a:t>
            </a:r>
            <a:r>
              <a:rPr sz="2800" spc="-5" dirty="0">
                <a:latin typeface="Arial"/>
                <a:cs typeface="Arial"/>
              </a:rPr>
              <a:t>rectifying  the </a:t>
            </a:r>
            <a:r>
              <a:rPr sz="2800" dirty="0">
                <a:latin typeface="Arial"/>
                <a:cs typeface="Arial"/>
              </a:rPr>
              <a:t>defects </a:t>
            </a:r>
            <a:r>
              <a:rPr sz="2800" spc="-5" dirty="0">
                <a:latin typeface="Arial"/>
                <a:cs typeface="Arial"/>
              </a:rPr>
              <a:t>in the </a:t>
            </a:r>
            <a:r>
              <a:rPr sz="2800" dirty="0">
                <a:latin typeface="Arial"/>
                <a:cs typeface="Arial"/>
              </a:rPr>
              <a:t>road geometry, widening, riding  </a:t>
            </a:r>
            <a:r>
              <a:rPr sz="2800" spc="-5" dirty="0">
                <a:latin typeface="Arial"/>
                <a:cs typeface="Arial"/>
              </a:rPr>
              <a:t>quality </a:t>
            </a:r>
            <a:r>
              <a:rPr sz="2800" dirty="0">
                <a:latin typeface="Arial"/>
                <a:cs typeface="Arial"/>
              </a:rPr>
              <a:t>and strengthening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existing pavement </a:t>
            </a:r>
            <a:r>
              <a:rPr sz="2800" spc="-5" dirty="0">
                <a:latin typeface="Arial"/>
                <a:cs typeface="Arial"/>
              </a:rPr>
              <a:t>to  </a:t>
            </a:r>
            <a:r>
              <a:rPr sz="2800" dirty="0">
                <a:latin typeface="Arial"/>
                <a:cs typeface="Arial"/>
              </a:rPr>
              <a:t>save </a:t>
            </a:r>
            <a:r>
              <a:rPr sz="2800" spc="-5" dirty="0">
                <a:latin typeface="Arial"/>
                <a:cs typeface="Arial"/>
              </a:rPr>
              <a:t>vehicle operation cost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thus to conserve  </a:t>
            </a:r>
            <a:r>
              <a:rPr sz="2800" dirty="0">
                <a:latin typeface="Arial"/>
                <a:cs typeface="Arial"/>
              </a:rPr>
              <a:t>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9958" y="3019044"/>
            <a:ext cx="6242685" cy="59690"/>
          </a:xfrm>
          <a:custGeom>
            <a:avLst/>
            <a:gdLst/>
            <a:ahLst/>
            <a:cxnLst/>
            <a:rect l="l" t="t" r="r" b="b"/>
            <a:pathLst>
              <a:path w="6242684" h="59689">
                <a:moveTo>
                  <a:pt x="0" y="59436"/>
                </a:moveTo>
                <a:lnTo>
                  <a:pt x="6242303" y="59436"/>
                </a:lnTo>
                <a:lnTo>
                  <a:pt x="6242303" y="0"/>
                </a:lnTo>
                <a:lnTo>
                  <a:pt x="0" y="0"/>
                </a:lnTo>
                <a:lnTo>
                  <a:pt x="0" y="5943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7513" y="2401442"/>
            <a:ext cx="6267450" cy="134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7720" marR="5080" indent="-2065655">
              <a:lnSpc>
                <a:spcPct val="100000"/>
              </a:lnSpc>
            </a:pP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Highway alignment</a:t>
            </a:r>
            <a:r>
              <a:rPr sz="44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and  surveys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14978" y="3689603"/>
            <a:ext cx="2113915" cy="59690"/>
          </a:xfrm>
          <a:custGeom>
            <a:avLst/>
            <a:gdLst/>
            <a:ahLst/>
            <a:cxnLst/>
            <a:rect l="l" t="t" r="r" b="b"/>
            <a:pathLst>
              <a:path w="2113915" h="59689">
                <a:moveTo>
                  <a:pt x="0" y="59436"/>
                </a:moveTo>
                <a:lnTo>
                  <a:pt x="2113788" y="59436"/>
                </a:lnTo>
                <a:lnTo>
                  <a:pt x="2113788" y="0"/>
                </a:lnTo>
                <a:lnTo>
                  <a:pt x="0" y="0"/>
                </a:lnTo>
                <a:lnTo>
                  <a:pt x="0" y="5943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2990">
              <a:lnSpc>
                <a:spcPct val="100000"/>
              </a:lnSpc>
            </a:pPr>
            <a:r>
              <a:rPr sz="3600" u="heavy" dirty="0">
                <a:solidFill>
                  <a:srgbClr val="C00000"/>
                </a:solidFill>
                <a:latin typeface="Arial"/>
                <a:cs typeface="Arial"/>
              </a:rPr>
              <a:t>Highway</a:t>
            </a:r>
            <a:r>
              <a:rPr sz="3600" u="heavy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C00000"/>
                </a:solidFill>
                <a:latin typeface="Arial"/>
                <a:cs typeface="Arial"/>
              </a:rPr>
              <a:t>alignment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798321"/>
            <a:ext cx="8563610" cy="585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701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 position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lay </a:t>
            </a:r>
            <a:r>
              <a:rPr sz="2800" dirty="0">
                <a:latin typeface="Arial"/>
                <a:cs typeface="Arial"/>
              </a:rPr>
              <a:t>out of </a:t>
            </a:r>
            <a:r>
              <a:rPr sz="2800" spc="-5" dirty="0">
                <a:latin typeface="Arial"/>
                <a:cs typeface="Arial"/>
              </a:rPr>
              <a:t>centre line of the highway  on the </a:t>
            </a:r>
            <a:r>
              <a:rPr sz="2800" dirty="0">
                <a:latin typeface="Arial"/>
                <a:cs typeface="Arial"/>
              </a:rPr>
              <a:t>ground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called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alignment.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It includes </a:t>
            </a:r>
            <a:r>
              <a:rPr sz="2800" dirty="0">
                <a:latin typeface="Arial"/>
                <a:cs typeface="Arial"/>
              </a:rPr>
              <a:t>straight </a:t>
            </a:r>
            <a:r>
              <a:rPr sz="2800" spc="-5" dirty="0">
                <a:latin typeface="Arial"/>
                <a:cs typeface="Arial"/>
              </a:rPr>
              <a:t>path, </a:t>
            </a:r>
            <a:r>
              <a:rPr sz="2800" dirty="0">
                <a:latin typeface="Arial"/>
                <a:cs typeface="Arial"/>
              </a:rPr>
              <a:t>horizontal deviation</a:t>
            </a:r>
            <a:r>
              <a:rPr sz="2800" spc="-5" dirty="0">
                <a:latin typeface="Arial"/>
                <a:cs typeface="Arial"/>
              </a:rPr>
              <a:t> and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curves.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  <a:tab pos="1203960" algn="l"/>
              </a:tabLst>
            </a:pPr>
            <a:r>
              <a:rPr sz="2800" spc="-5" dirty="0">
                <a:latin typeface="Arial"/>
                <a:cs typeface="Arial"/>
              </a:rPr>
              <a:t>Due	to </a:t>
            </a:r>
            <a:r>
              <a:rPr sz="2800" u="heavy" spc="-5" dirty="0">
                <a:solidFill>
                  <a:srgbClr val="C00000"/>
                </a:solidFill>
                <a:latin typeface="Arial"/>
                <a:cs typeface="Arial"/>
              </a:rPr>
              <a:t>improper alignment </a:t>
            </a:r>
            <a:r>
              <a:rPr sz="2800" u="heavy" spc="-5" dirty="0">
                <a:latin typeface="Arial"/>
                <a:cs typeface="Arial"/>
              </a:rPr>
              <a:t>,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disadvantages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are,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Increase </a:t>
            </a:r>
            <a:r>
              <a:rPr sz="2400" spc="-10" dirty="0">
                <a:latin typeface="Arial"/>
                <a:cs typeface="Arial"/>
              </a:rPr>
              <a:t>in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construction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Increase in </a:t>
            </a:r>
            <a:r>
              <a:rPr sz="2400" spc="-5" dirty="0">
                <a:latin typeface="Arial"/>
                <a:cs typeface="Arial"/>
              </a:rPr>
              <a:t>maintenance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Increase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vehicle operation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Increase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accident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355600" marR="38862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Once the road is aligned and </a:t>
            </a:r>
            <a:r>
              <a:rPr sz="2800" dirty="0">
                <a:latin typeface="Arial"/>
                <a:cs typeface="Arial"/>
              </a:rPr>
              <a:t>constructed, </a:t>
            </a:r>
            <a:r>
              <a:rPr sz="2800" spc="-5" dirty="0">
                <a:latin typeface="Arial"/>
                <a:cs typeface="Arial"/>
              </a:rPr>
              <a:t>it is not  easy to change the </a:t>
            </a:r>
            <a:r>
              <a:rPr sz="2800" dirty="0">
                <a:latin typeface="Arial"/>
                <a:cs typeface="Arial"/>
              </a:rPr>
              <a:t>alignment </a:t>
            </a:r>
            <a:r>
              <a:rPr sz="2800" spc="-5" dirty="0">
                <a:latin typeface="Arial"/>
                <a:cs typeface="Arial"/>
              </a:rPr>
              <a:t>due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increase </a:t>
            </a:r>
            <a:r>
              <a:rPr sz="2800" dirty="0">
                <a:latin typeface="Arial"/>
                <a:cs typeface="Arial"/>
              </a:rPr>
              <a:t>in  </a:t>
            </a:r>
            <a:r>
              <a:rPr sz="2800" spc="-5" dirty="0">
                <a:latin typeface="Arial"/>
                <a:cs typeface="Arial"/>
              </a:rPr>
              <a:t>cost of </a:t>
            </a:r>
            <a:r>
              <a:rPr sz="2800" dirty="0">
                <a:latin typeface="Arial"/>
                <a:cs typeface="Arial"/>
              </a:rPr>
              <a:t>adjoining </a:t>
            </a:r>
            <a:r>
              <a:rPr sz="2800" spc="-5" dirty="0">
                <a:latin typeface="Arial"/>
                <a:cs typeface="Arial"/>
              </a:rPr>
              <a:t>land </a:t>
            </a:r>
            <a:r>
              <a:rPr sz="2800" dirty="0">
                <a:latin typeface="Arial"/>
                <a:cs typeface="Arial"/>
              </a:rPr>
              <a:t>and construction </a:t>
            </a:r>
            <a:r>
              <a:rPr sz="2800" spc="-5" dirty="0">
                <a:latin typeface="Arial"/>
                <a:cs typeface="Arial"/>
              </a:rPr>
              <a:t>of costly  </a:t>
            </a:r>
            <a:r>
              <a:rPr sz="2800" dirty="0">
                <a:latin typeface="Arial"/>
                <a:cs typeface="Arial"/>
              </a:rPr>
              <a:t>structure.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971800"/>
            <a:ext cx="4862449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250" y="2965450"/>
            <a:ext cx="4875530" cy="3670300"/>
          </a:xfrm>
          <a:custGeom>
            <a:avLst/>
            <a:gdLst/>
            <a:ahLst/>
            <a:cxnLst/>
            <a:rect l="l" t="t" r="r" b="b"/>
            <a:pathLst>
              <a:path w="4875530" h="3670300">
                <a:moveTo>
                  <a:pt x="0" y="3670300"/>
                </a:moveTo>
                <a:lnTo>
                  <a:pt x="4875276" y="3670300"/>
                </a:lnTo>
                <a:lnTo>
                  <a:pt x="4875276" y="0"/>
                </a:lnTo>
                <a:lnTo>
                  <a:pt x="0" y="0"/>
                </a:lnTo>
                <a:lnTo>
                  <a:pt x="0" y="367030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1600" y="228600"/>
            <a:ext cx="37338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5250" y="222250"/>
            <a:ext cx="3746500" cy="2603500"/>
          </a:xfrm>
          <a:custGeom>
            <a:avLst/>
            <a:gdLst/>
            <a:ahLst/>
            <a:cxnLst/>
            <a:rect l="l" t="t" r="r" b="b"/>
            <a:pathLst>
              <a:path w="3746500" h="2603500">
                <a:moveTo>
                  <a:pt x="0" y="2603500"/>
                </a:moveTo>
                <a:lnTo>
                  <a:pt x="3746500" y="2603500"/>
                </a:lnTo>
                <a:lnTo>
                  <a:pt x="3746500" y="0"/>
                </a:lnTo>
                <a:lnTo>
                  <a:pt x="0" y="0"/>
                </a:lnTo>
                <a:lnTo>
                  <a:pt x="0" y="2603500"/>
                </a:lnTo>
                <a:close/>
              </a:path>
            </a:pathLst>
          </a:custGeom>
          <a:ln w="127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304800"/>
            <a:ext cx="487680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2250" y="298450"/>
            <a:ext cx="4889500" cy="2527300"/>
          </a:xfrm>
          <a:custGeom>
            <a:avLst/>
            <a:gdLst/>
            <a:ahLst/>
            <a:cxnLst/>
            <a:rect l="l" t="t" r="r" b="b"/>
            <a:pathLst>
              <a:path w="4889500" h="2527300">
                <a:moveTo>
                  <a:pt x="0" y="2527300"/>
                </a:moveTo>
                <a:lnTo>
                  <a:pt x="4889500" y="2527300"/>
                </a:lnTo>
                <a:lnTo>
                  <a:pt x="4889500" y="0"/>
                </a:lnTo>
                <a:lnTo>
                  <a:pt x="0" y="0"/>
                </a:lnTo>
                <a:lnTo>
                  <a:pt x="0" y="252730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7800" y="3124200"/>
            <a:ext cx="3886199" cy="3505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IGpl6BMkABo/VBEjOKBjdoI/AAAAAAAAAvU/AbtF1PecrDs/s1600/alignment%2Balong%2Ba%2Bhill%2Bp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103807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3290" rIns="0" bIns="0" rtlCol="0">
            <a:spAutoFit/>
          </a:bodyPr>
          <a:lstStyle/>
          <a:p>
            <a:pPr marL="874394">
              <a:lnSpc>
                <a:spcPct val="100000"/>
              </a:lnSpc>
            </a:pPr>
            <a:r>
              <a:rPr sz="3600" u="heavy" dirty="0">
                <a:solidFill>
                  <a:srgbClr val="C00000"/>
                </a:solidFill>
                <a:latin typeface="Arial"/>
                <a:cs typeface="Arial"/>
              </a:rPr>
              <a:t>MODES OF</a:t>
            </a:r>
            <a:r>
              <a:rPr sz="3600" u="heavy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C00000"/>
                </a:solidFill>
                <a:latin typeface="Arial"/>
                <a:cs typeface="Arial"/>
              </a:rPr>
              <a:t>TRANSPORTATION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08938"/>
            <a:ext cx="7418070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Highways</a:t>
            </a:r>
            <a:endParaRPr sz="28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200"/>
              </a:spcBef>
            </a:pPr>
            <a:r>
              <a:rPr sz="2800" spc="-5" dirty="0">
                <a:latin typeface="Times New Roman"/>
                <a:cs typeface="Times New Roman"/>
              </a:rPr>
              <a:t>Car, </a:t>
            </a:r>
            <a:r>
              <a:rPr sz="2800" dirty="0">
                <a:latin typeface="Times New Roman"/>
                <a:cs typeface="Times New Roman"/>
              </a:rPr>
              <a:t>Bus, Truck, </a:t>
            </a:r>
            <a:r>
              <a:rPr sz="2800" spc="5" dirty="0">
                <a:latin typeface="Times New Roman"/>
                <a:cs typeface="Times New Roman"/>
              </a:rPr>
              <a:t>non- </a:t>
            </a:r>
            <a:r>
              <a:rPr sz="2800" spc="-5" dirty="0">
                <a:latin typeface="Times New Roman"/>
                <a:cs typeface="Times New Roman"/>
              </a:rPr>
              <a:t>motorized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..etc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Railways</a:t>
            </a:r>
            <a:endParaRPr sz="28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Trains.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Airways</a:t>
            </a:r>
            <a:endParaRPr sz="2800" dirty="0">
              <a:latin typeface="Times New Roman"/>
              <a:cs typeface="Times New Roman"/>
            </a:endParaRPr>
          </a:p>
          <a:p>
            <a:pPr marL="989330">
              <a:lnSpc>
                <a:spcPct val="100000"/>
              </a:lnSpc>
              <a:spcBef>
                <a:spcPts val="1200"/>
              </a:spcBef>
            </a:pPr>
            <a:r>
              <a:rPr sz="2800" dirty="0">
                <a:latin typeface="Times New Roman"/>
                <a:cs typeface="Times New Roman"/>
              </a:rPr>
              <a:t>Aircraft and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Helicopters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Waterways</a:t>
            </a:r>
            <a:endParaRPr sz="28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200"/>
              </a:spcBef>
            </a:pPr>
            <a:r>
              <a:rPr sz="2800" dirty="0">
                <a:latin typeface="Times New Roman"/>
                <a:cs typeface="Times New Roman"/>
              </a:rPr>
              <a:t>Ships,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boats</a:t>
            </a:r>
            <a:r>
              <a:rPr sz="2800" dirty="0" smtClean="0">
                <a:latin typeface="Times New Roman"/>
                <a:cs typeface="Times New Roman"/>
              </a:rPr>
              <a:t>…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355600" algn="l"/>
                <a:tab pos="356235" algn="l"/>
              </a:tabLst>
            </a:pP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959865"/>
            <a:ext cx="8531225" cy="573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Short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Easy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Safe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Economical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2768600" algn="l"/>
                <a:tab pos="3195320" algn="l"/>
                <a:tab pos="4027170" algn="l"/>
                <a:tab pos="4368800" algn="l"/>
                <a:tab pos="5220970" algn="l"/>
                <a:tab pos="6717665" algn="l"/>
                <a:tab pos="8042275" algn="l"/>
              </a:tabLst>
            </a:pPr>
            <a:r>
              <a:rPr sz="2400" u="heavy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u="heavy" spc="-1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2400" u="heavy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2400" u="heavy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ra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le</a:t>
            </a:r>
            <a:r>
              <a:rPr sz="2400" dirty="0">
                <a:latin typeface="Arial"/>
                <a:cs typeface="Arial"/>
              </a:rPr>
              <a:t>	to	</a:t>
            </a:r>
            <a:r>
              <a:rPr sz="2400" spc="-5" dirty="0">
                <a:latin typeface="Arial"/>
                <a:cs typeface="Arial"/>
              </a:rPr>
              <a:t>have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hort	</a:t>
            </a:r>
            <a:r>
              <a:rPr sz="2400" spc="-5" dirty="0">
                <a:latin typeface="Arial"/>
                <a:cs typeface="Arial"/>
              </a:rPr>
              <a:t>align</a:t>
            </a:r>
            <a:r>
              <a:rPr sz="2400" dirty="0">
                <a:latin typeface="Arial"/>
                <a:cs typeface="Arial"/>
              </a:rPr>
              <a:t>ment	</a:t>
            </a:r>
            <a:r>
              <a:rPr sz="2400" spc="-5" dirty="0">
                <a:latin typeface="Arial"/>
                <a:cs typeface="Arial"/>
              </a:rPr>
              <a:t>between</a:t>
            </a:r>
            <a:r>
              <a:rPr sz="2400" dirty="0">
                <a:latin typeface="Arial"/>
                <a:cs typeface="Arial"/>
              </a:rPr>
              <a:t>	two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terminal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stations.</a:t>
            </a:r>
            <a:endParaRPr sz="2400">
              <a:latin typeface="Arial"/>
              <a:cs typeface="Arial"/>
            </a:endParaRPr>
          </a:p>
          <a:p>
            <a:pPr marL="355600" marR="825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u="heavy" spc="-5" dirty="0">
                <a:solidFill>
                  <a:srgbClr val="FF0000"/>
                </a:solidFill>
                <a:latin typeface="Arial"/>
                <a:cs typeface="Arial"/>
              </a:rPr>
              <a:t>Easy</a:t>
            </a:r>
            <a:r>
              <a:rPr sz="2400" u="heavy" spc="-5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easy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construct and maintain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road with </a:t>
            </a:r>
            <a:r>
              <a:rPr sz="2400" dirty="0">
                <a:latin typeface="Arial"/>
                <a:cs typeface="Arial"/>
              </a:rPr>
              <a:t>minimum  </a:t>
            </a:r>
            <a:r>
              <a:rPr sz="2400" spc="-5" dirty="0">
                <a:latin typeface="Arial"/>
                <a:cs typeface="Arial"/>
              </a:rPr>
              <a:t>problem also easy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operation of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vehicle.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u="heavy" spc="-5" dirty="0">
                <a:solidFill>
                  <a:srgbClr val="FF0000"/>
                </a:solidFill>
                <a:latin typeface="Arial"/>
                <a:cs typeface="Arial"/>
              </a:rPr>
              <a:t>Safe</a:t>
            </a:r>
            <a:r>
              <a:rPr sz="2400" spc="-5" dirty="0">
                <a:latin typeface="Arial"/>
                <a:cs typeface="Arial"/>
              </a:rPr>
              <a:t>- </a:t>
            </a:r>
            <a:r>
              <a:rPr sz="2400" dirty="0">
                <a:latin typeface="Arial"/>
                <a:cs typeface="Arial"/>
              </a:rPr>
              <a:t>safe </a:t>
            </a:r>
            <a:r>
              <a:rPr sz="2400" spc="-5" dirty="0">
                <a:latin typeface="Arial"/>
                <a:cs typeface="Arial"/>
              </a:rPr>
              <a:t>enough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construction and maintenance </a:t>
            </a:r>
            <a:r>
              <a:rPr sz="2400" dirty="0">
                <a:latin typeface="Arial"/>
                <a:cs typeface="Arial"/>
              </a:rPr>
              <a:t>from  the view point </a:t>
            </a:r>
            <a:r>
              <a:rPr sz="2400" spc="-5" dirty="0">
                <a:latin typeface="Arial"/>
                <a:cs typeface="Arial"/>
              </a:rPr>
              <a:t>of stability of natural </a:t>
            </a:r>
            <a:r>
              <a:rPr sz="2400" dirty="0">
                <a:latin typeface="Arial"/>
                <a:cs typeface="Arial"/>
              </a:rPr>
              <a:t>hill slope, </a:t>
            </a:r>
            <a:r>
              <a:rPr sz="2400" spc="-5" dirty="0">
                <a:latin typeface="Arial"/>
                <a:cs typeface="Arial"/>
              </a:rPr>
              <a:t>embankment  and </a:t>
            </a:r>
            <a:r>
              <a:rPr sz="2400" dirty="0">
                <a:latin typeface="Arial"/>
                <a:cs typeface="Arial"/>
              </a:rPr>
              <a:t>cut </a:t>
            </a:r>
            <a:r>
              <a:rPr sz="2400" spc="-5" dirty="0">
                <a:latin typeface="Arial"/>
                <a:cs typeface="Arial"/>
              </a:rPr>
              <a:t>slope also </a:t>
            </a:r>
            <a:r>
              <a:rPr sz="2400" dirty="0">
                <a:latin typeface="Arial"/>
                <a:cs typeface="Arial"/>
              </a:rPr>
              <a:t>safe for traffic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operation.</a:t>
            </a:r>
            <a:endParaRPr sz="2400">
              <a:latin typeface="Arial"/>
              <a:cs typeface="Arial"/>
            </a:endParaRPr>
          </a:p>
          <a:p>
            <a:pPr marL="355600" marR="825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  <a:tab pos="2211705" algn="l"/>
                <a:tab pos="2963545" algn="l"/>
                <a:tab pos="3698240" algn="l"/>
                <a:tab pos="5078730" algn="l"/>
                <a:tab pos="5951220" algn="l"/>
                <a:tab pos="6769734" algn="l"/>
              </a:tabLst>
            </a:pP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Ec</a:t>
            </a:r>
            <a:r>
              <a:rPr sz="2400" u="heavy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u="heavy" spc="-5" dirty="0">
                <a:solidFill>
                  <a:srgbClr val="FF0000"/>
                </a:solidFill>
                <a:latin typeface="Arial"/>
                <a:cs typeface="Arial"/>
              </a:rPr>
              <a:t>omi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ca</a:t>
            </a:r>
            <a:r>
              <a:rPr sz="2400" u="heavy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u="heavy" dirty="0">
                <a:latin typeface="Arial"/>
                <a:cs typeface="Arial"/>
              </a:rPr>
              <a:t>-	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tal</a:t>
            </a:r>
            <a:r>
              <a:rPr sz="2400" dirty="0">
                <a:latin typeface="Arial"/>
                <a:cs typeface="Arial"/>
              </a:rPr>
              <a:t>	cost	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cluding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iti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	cos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maintena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e  </a:t>
            </a:r>
            <a:r>
              <a:rPr sz="2400" dirty="0">
                <a:latin typeface="Arial"/>
                <a:cs typeface="Arial"/>
              </a:rPr>
              <a:t>cost </a:t>
            </a:r>
            <a:r>
              <a:rPr sz="2400" spc="-5" dirty="0">
                <a:latin typeface="Arial"/>
                <a:cs typeface="Arial"/>
              </a:rPr>
              <a:t>and vehicle operation </a:t>
            </a:r>
            <a:r>
              <a:rPr sz="2400" dirty="0">
                <a:latin typeface="Arial"/>
                <a:cs typeface="Arial"/>
              </a:rPr>
              <a:t>cost </a:t>
            </a:r>
            <a:r>
              <a:rPr sz="2400" spc="-5" dirty="0">
                <a:latin typeface="Arial"/>
                <a:cs typeface="Arial"/>
              </a:rPr>
              <a:t>should be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minimum.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363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Requrements of highway</a:t>
            </a:r>
            <a:r>
              <a:rPr sz="3200" b="1" u="heavy" spc="-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C00000"/>
                </a:solidFill>
                <a:latin typeface="Arial"/>
                <a:cs typeface="Arial"/>
              </a:rPr>
              <a:t>alignment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5514" y="170688"/>
            <a:ext cx="6579234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7700" algn="l"/>
              </a:tabLst>
            </a:pP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Factors	</a:t>
            </a:r>
            <a:r>
              <a:rPr sz="3600" b="1" u="heavy" spc="-5" dirty="0">
                <a:solidFill>
                  <a:srgbClr val="C00000"/>
                </a:solidFill>
                <a:latin typeface="Arial"/>
                <a:cs typeface="Arial"/>
              </a:rPr>
              <a:t>controlling alignment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876553"/>
            <a:ext cx="4839335" cy="432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SzPct val="83333"/>
              <a:buFont typeface="Wingdings"/>
              <a:buChar char=""/>
              <a:tabLst>
                <a:tab pos="423545" algn="l"/>
                <a:tab pos="424180" algn="l"/>
                <a:tab pos="1983739" algn="l"/>
              </a:tabLst>
            </a:pPr>
            <a:r>
              <a:rPr sz="2400" spc="-5" dirty="0">
                <a:latin typeface="Arial"/>
                <a:cs typeface="Arial"/>
              </a:rPr>
              <a:t>Obligatory	points</a:t>
            </a:r>
            <a:endParaRPr sz="2400">
              <a:latin typeface="Arial"/>
              <a:cs typeface="Arial"/>
            </a:endParaRPr>
          </a:p>
          <a:p>
            <a:pPr marL="437515" indent="-42481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437515" algn="l"/>
                <a:tab pos="438150" algn="l"/>
              </a:tabLst>
            </a:pPr>
            <a:r>
              <a:rPr sz="2400" dirty="0">
                <a:latin typeface="Arial"/>
                <a:cs typeface="Arial"/>
              </a:rPr>
              <a:t>Traffic</a:t>
            </a:r>
            <a:endParaRPr sz="2400">
              <a:latin typeface="Arial"/>
              <a:cs typeface="Arial"/>
            </a:endParaRPr>
          </a:p>
          <a:p>
            <a:pPr marL="437515" indent="-42481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437515" algn="l"/>
                <a:tab pos="438150" algn="l"/>
              </a:tabLst>
            </a:pPr>
            <a:r>
              <a:rPr sz="2400" dirty="0">
                <a:latin typeface="Arial"/>
                <a:cs typeface="Arial"/>
              </a:rPr>
              <a:t>Geometric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design</a:t>
            </a:r>
            <a:endParaRPr sz="2400">
              <a:latin typeface="Arial"/>
              <a:cs typeface="Arial"/>
            </a:endParaRPr>
          </a:p>
          <a:p>
            <a:pPr marL="437515" indent="-42481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437515" algn="l"/>
                <a:tab pos="438150" algn="l"/>
              </a:tabLst>
            </a:pPr>
            <a:r>
              <a:rPr sz="2400" spc="-5" dirty="0">
                <a:latin typeface="Arial"/>
                <a:cs typeface="Arial"/>
              </a:rPr>
              <a:t>Economics</a:t>
            </a:r>
            <a:endParaRPr sz="2400">
              <a:latin typeface="Arial"/>
              <a:cs typeface="Arial"/>
            </a:endParaRPr>
          </a:p>
          <a:p>
            <a:pPr marL="12700" marR="1089660">
              <a:lnSpc>
                <a:spcPct val="120000"/>
              </a:lnSpc>
              <a:buFont typeface="Wingdings"/>
              <a:buChar char=""/>
              <a:tabLst>
                <a:tab pos="437515" algn="l"/>
                <a:tab pos="438150" algn="l"/>
                <a:tab pos="2197735" algn="l"/>
              </a:tabLst>
            </a:pPr>
            <a:r>
              <a:rPr sz="2400" dirty="0">
                <a:latin typeface="Arial"/>
                <a:cs typeface="Arial"/>
              </a:rPr>
              <a:t>Other </a:t>
            </a:r>
            <a:r>
              <a:rPr sz="2400" spc="-5" dirty="0">
                <a:latin typeface="Arial"/>
                <a:cs typeface="Arial"/>
              </a:rPr>
              <a:t>considerations  </a:t>
            </a:r>
            <a:r>
              <a:rPr sz="2400" u="heavy" spc="-5" dirty="0">
                <a:solidFill>
                  <a:srgbClr val="C00000"/>
                </a:solidFill>
                <a:latin typeface="Arial"/>
                <a:cs typeface="Arial"/>
              </a:rPr>
              <a:t>Additional</a:t>
            </a:r>
            <a:r>
              <a:rPr sz="2400" u="heavy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C00000"/>
                </a:solidFill>
                <a:latin typeface="Arial"/>
                <a:cs typeface="Arial"/>
              </a:rPr>
              <a:t>care	</a:t>
            </a:r>
            <a:r>
              <a:rPr sz="2400" u="heavy" spc="-10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2400" u="heavy" spc="-5" dirty="0">
                <a:solidFill>
                  <a:srgbClr val="C00000"/>
                </a:solidFill>
                <a:latin typeface="Arial"/>
                <a:cs typeface="Arial"/>
              </a:rPr>
              <a:t>hill</a:t>
            </a:r>
            <a:r>
              <a:rPr sz="2400" u="heavy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C00000"/>
                </a:solidFill>
                <a:latin typeface="Arial"/>
                <a:cs typeface="Arial"/>
              </a:rPr>
              <a:t>roads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Stability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Drainage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Geometric </a:t>
            </a:r>
            <a:r>
              <a:rPr sz="2400" spc="-5" dirty="0">
                <a:latin typeface="Arial"/>
                <a:cs typeface="Arial"/>
              </a:rPr>
              <a:t>standards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hill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roads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Resisting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length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7847"/>
            <a:ext cx="804989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6430" algn="l"/>
              </a:tabLst>
            </a:pPr>
            <a:r>
              <a:rPr sz="3600" b="1" u="heavy" spc="-5" dirty="0">
                <a:solidFill>
                  <a:srgbClr val="C00000"/>
                </a:solidFill>
                <a:latin typeface="Arial"/>
                <a:cs typeface="Arial"/>
              </a:rPr>
              <a:t>Factors	controlling alignment</a:t>
            </a:r>
            <a:r>
              <a:rPr sz="3600" b="1" u="heavy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cont...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955802"/>
            <a:ext cx="8640445" cy="518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spc="-5" dirty="0">
                <a:solidFill>
                  <a:srgbClr val="C00000"/>
                </a:solidFill>
                <a:latin typeface="Arial"/>
                <a:cs typeface="Arial"/>
              </a:rPr>
              <a:t>Obligatory</a:t>
            </a:r>
            <a:r>
              <a:rPr sz="2400" u="heavy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C00000"/>
                </a:solidFill>
                <a:latin typeface="Arial"/>
                <a:cs typeface="Arial"/>
              </a:rPr>
              <a:t>points</a:t>
            </a:r>
            <a:endParaRPr sz="2400" dirty="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756285" algn="l"/>
                <a:tab pos="756920" algn="l"/>
                <a:tab pos="2313940" algn="l"/>
              </a:tabLst>
            </a:pPr>
            <a:r>
              <a:rPr sz="2400" spc="-5" dirty="0">
                <a:latin typeface="Arial"/>
                <a:cs typeface="Arial"/>
              </a:rPr>
              <a:t>Obligatory	points through which alignment is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pass</a:t>
            </a:r>
            <a:endParaRPr sz="24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  <a:tabLst>
                <a:tab pos="3577590" algn="l"/>
              </a:tabLst>
            </a:pPr>
            <a:r>
              <a:rPr sz="2000" dirty="0">
                <a:latin typeface="Arial"/>
                <a:cs typeface="Arial"/>
              </a:rPr>
              <a:t>Examples:-bridge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site,	intermediate town , Mountain pass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etc…</a:t>
            </a:r>
          </a:p>
          <a:p>
            <a:pPr marL="838835" indent="-36893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838835" algn="l"/>
                <a:tab pos="839469" algn="l"/>
                <a:tab pos="3296285" algn="l"/>
                <a:tab pos="4498975" algn="l"/>
              </a:tabLst>
            </a:pPr>
            <a:r>
              <a:rPr sz="2400" spc="-5" dirty="0">
                <a:latin typeface="Arial"/>
                <a:cs typeface="Arial"/>
              </a:rPr>
              <a:t>Obligatory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points	</a:t>
            </a:r>
            <a:r>
              <a:rPr sz="2400" dirty="0">
                <a:latin typeface="Arial"/>
                <a:cs typeface="Arial"/>
              </a:rPr>
              <a:t>through	</a:t>
            </a:r>
            <a:r>
              <a:rPr sz="2400" spc="-5" dirty="0">
                <a:latin typeface="Arial"/>
                <a:cs typeface="Arial"/>
              </a:rPr>
              <a:t>which alignment should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not</a:t>
            </a:r>
            <a:endParaRPr sz="2400" dirty="0">
              <a:latin typeface="Arial"/>
              <a:cs typeface="Arial"/>
            </a:endParaRPr>
          </a:p>
          <a:p>
            <a:pPr marR="6390005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pass.</a:t>
            </a:r>
          </a:p>
          <a:p>
            <a:pPr marL="927100">
              <a:lnSpc>
                <a:spcPct val="100000"/>
              </a:lnSpc>
              <a:spcBef>
                <a:spcPts val="480"/>
              </a:spcBef>
              <a:tabLst>
                <a:tab pos="7780655" algn="l"/>
              </a:tabLst>
            </a:pPr>
            <a:r>
              <a:rPr sz="2000" dirty="0">
                <a:latin typeface="Arial"/>
                <a:cs typeface="Arial"/>
              </a:rPr>
              <a:t>Examples:-religious places, costly structure,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unsuitable land	</a:t>
            </a:r>
            <a:r>
              <a:rPr sz="2000" spc="-5" dirty="0">
                <a:latin typeface="Arial"/>
                <a:cs typeface="Arial"/>
              </a:rPr>
              <a:t>etc…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u="heavy" spc="-5" dirty="0">
                <a:solidFill>
                  <a:srgbClr val="C00000"/>
                </a:solidFill>
                <a:latin typeface="Arial"/>
                <a:cs typeface="Arial"/>
              </a:rPr>
              <a:t>Traffic</a:t>
            </a:r>
            <a:endParaRPr sz="2800" dirty="0">
              <a:latin typeface="Arial"/>
              <a:cs typeface="Arial"/>
            </a:endParaRPr>
          </a:p>
          <a:p>
            <a:pPr marL="355600" marR="630555" indent="-342900">
              <a:lnSpc>
                <a:spcPct val="100000"/>
              </a:lnSpc>
              <a:spcBef>
                <a:spcPts val="5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origin and destination survey should be carried </a:t>
            </a:r>
            <a:r>
              <a:rPr sz="2400" dirty="0">
                <a:latin typeface="Arial"/>
                <a:cs typeface="Arial"/>
              </a:rPr>
              <a:t>out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area 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desire lines be drawn showing </a:t>
            </a:r>
            <a:r>
              <a:rPr sz="2400" dirty="0">
                <a:latin typeface="Arial"/>
                <a:cs typeface="Arial"/>
              </a:rPr>
              <a:t>the trend of  traffic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flow.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New road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aligned should keep in view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desired lines,  </a:t>
            </a:r>
            <a:r>
              <a:rPr sz="2400" dirty="0">
                <a:latin typeface="Arial"/>
                <a:cs typeface="Arial"/>
              </a:rPr>
              <a:t>traffic </a:t>
            </a:r>
            <a:r>
              <a:rPr sz="2400" spc="-5" dirty="0">
                <a:latin typeface="Arial"/>
                <a:cs typeface="Arial"/>
              </a:rPr>
              <a:t>flow </a:t>
            </a:r>
            <a:r>
              <a:rPr sz="2400" dirty="0">
                <a:latin typeface="Arial"/>
                <a:cs typeface="Arial"/>
              </a:rPr>
              <a:t>patterns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future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trends.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476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u="heavy" spc="-5" dirty="0">
                <a:solidFill>
                  <a:srgbClr val="C00000"/>
                </a:solidFill>
                <a:latin typeface="Arial"/>
                <a:cs typeface="Arial"/>
              </a:rPr>
              <a:t>Geometric</a:t>
            </a:r>
            <a:r>
              <a:rPr sz="3600" u="heavy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C00000"/>
                </a:solidFill>
                <a:latin typeface="Arial"/>
                <a:cs typeface="Arial"/>
              </a:rPr>
              <a:t>design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240281"/>
            <a:ext cx="8371205" cy="513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9554" indent="-342900">
              <a:lnSpc>
                <a:spcPts val="23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Design </a:t>
            </a:r>
            <a:r>
              <a:rPr sz="2400" dirty="0">
                <a:latin typeface="Arial"/>
                <a:cs typeface="Arial"/>
              </a:rPr>
              <a:t>factors </a:t>
            </a:r>
            <a:r>
              <a:rPr sz="2400" spc="-5" dirty="0">
                <a:latin typeface="Arial"/>
                <a:cs typeface="Arial"/>
              </a:rPr>
              <a:t>such as gradient ,radius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curve and sight  distance also govern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final alignment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highway.</a:t>
            </a:r>
            <a:endParaRPr sz="2400">
              <a:latin typeface="Arial"/>
              <a:cs typeface="Arial"/>
            </a:endParaRPr>
          </a:p>
          <a:p>
            <a:pPr marL="355600" marR="160655" indent="-342900">
              <a:lnSpc>
                <a:spcPts val="2310"/>
              </a:lnSpc>
              <a:spcBef>
                <a:spcPts val="57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Gradient should be </a:t>
            </a:r>
            <a:r>
              <a:rPr sz="2400" dirty="0">
                <a:latin typeface="Arial"/>
                <a:cs typeface="Arial"/>
              </a:rPr>
              <a:t>flat </a:t>
            </a:r>
            <a:r>
              <a:rPr sz="2400" spc="-5" dirty="0">
                <a:latin typeface="Arial"/>
                <a:cs typeface="Arial"/>
              </a:rPr>
              <a:t>and less than the ruling gradient or  design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gradient.</a:t>
            </a:r>
            <a:endParaRPr sz="2400">
              <a:latin typeface="Arial"/>
              <a:cs typeface="Arial"/>
            </a:endParaRPr>
          </a:p>
          <a:p>
            <a:pPr marL="355600" marR="447675" indent="-342900">
              <a:lnSpc>
                <a:spcPts val="23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Avoid sudden changes in sight distance, especially near  crossings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Avoid sharp horizontal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curves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Avoid </a:t>
            </a:r>
            <a:r>
              <a:rPr sz="2400" dirty="0">
                <a:latin typeface="Arial"/>
                <a:cs typeface="Arial"/>
              </a:rPr>
              <a:t>road </a:t>
            </a:r>
            <a:r>
              <a:rPr sz="2400" spc="-5" dirty="0">
                <a:latin typeface="Arial"/>
                <a:cs typeface="Arial"/>
              </a:rPr>
              <a:t>intersections near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bend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u="heavy" spc="-5" dirty="0">
                <a:solidFill>
                  <a:srgbClr val="C00000"/>
                </a:solidFill>
                <a:latin typeface="Arial"/>
                <a:cs typeface="Arial"/>
              </a:rPr>
              <a:t>Economy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300"/>
              </a:lnSpc>
              <a:spcBef>
                <a:spcPts val="5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Alignment finalised based on </a:t>
            </a:r>
            <a:r>
              <a:rPr sz="2400" dirty="0">
                <a:latin typeface="Arial"/>
                <a:cs typeface="Arial"/>
              </a:rPr>
              <a:t>total cost </a:t>
            </a:r>
            <a:r>
              <a:rPr sz="2400" spc="-5" dirty="0">
                <a:latin typeface="Arial"/>
                <a:cs typeface="Arial"/>
              </a:rPr>
              <a:t>including initial </a:t>
            </a:r>
            <a:r>
              <a:rPr sz="2400" dirty="0">
                <a:latin typeface="Arial"/>
                <a:cs typeface="Arial"/>
              </a:rPr>
              <a:t>cost,  </a:t>
            </a:r>
            <a:r>
              <a:rPr sz="2400" spc="-5" dirty="0">
                <a:latin typeface="Arial"/>
                <a:cs typeface="Arial"/>
              </a:rPr>
              <a:t>maintenance </a:t>
            </a:r>
            <a:r>
              <a:rPr sz="2400" dirty="0">
                <a:latin typeface="Arial"/>
                <a:cs typeface="Arial"/>
              </a:rPr>
              <a:t>cost </a:t>
            </a:r>
            <a:r>
              <a:rPr sz="2400" spc="-5" dirty="0">
                <a:latin typeface="Arial"/>
                <a:cs typeface="Arial"/>
              </a:rPr>
              <a:t>and vehicle operation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u="heavy" dirty="0">
                <a:solidFill>
                  <a:srgbClr val="C00000"/>
                </a:solidFill>
                <a:latin typeface="Arial"/>
                <a:cs typeface="Arial"/>
              </a:rPr>
              <a:t>Other</a:t>
            </a:r>
            <a:r>
              <a:rPr sz="2400" u="heavy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C00000"/>
                </a:solidFill>
                <a:latin typeface="Arial"/>
                <a:cs typeface="Arial"/>
              </a:rPr>
              <a:t>consideration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Drainage consideration, political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consideration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Surface water level, high flood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level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Environmental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consideration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097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3200" u="heavy" spc="-5" dirty="0">
                <a:solidFill>
                  <a:srgbClr val="C00000"/>
                </a:solidFill>
                <a:latin typeface="Arial"/>
                <a:cs typeface="Arial"/>
              </a:rPr>
              <a:t>Topographical control</a:t>
            </a:r>
            <a:r>
              <a:rPr sz="3200" u="heavy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C00000"/>
                </a:solidFill>
                <a:latin typeface="Arial"/>
                <a:cs typeface="Arial"/>
              </a:rPr>
              <a:t>points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957834"/>
            <a:ext cx="8192770" cy="530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61365" indent="-342900">
              <a:lnSpc>
                <a:spcPts val="259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The alignment, where possible should avoid passing  through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0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200" spc="-5" dirty="0">
                <a:latin typeface="Arial"/>
                <a:cs typeface="Arial"/>
              </a:rPr>
              <a:t>Marshy and low lying land with poor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drainage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200" spc="-5" dirty="0">
                <a:latin typeface="Arial"/>
                <a:cs typeface="Arial"/>
              </a:rPr>
              <a:t>Flood prone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areas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200" spc="-5" dirty="0">
                <a:latin typeface="Arial"/>
                <a:cs typeface="Arial"/>
              </a:rPr>
              <a:t>Unstable hilly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features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"/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800" u="heavy" spc="-5" dirty="0">
                <a:solidFill>
                  <a:srgbClr val="C00000"/>
                </a:solidFill>
                <a:latin typeface="Arial"/>
                <a:cs typeface="Arial"/>
              </a:rPr>
              <a:t>Materials </a:t>
            </a:r>
            <a:r>
              <a:rPr sz="2800" u="heavy" dirty="0">
                <a:solidFill>
                  <a:srgbClr val="C00000"/>
                </a:solidFill>
                <a:latin typeface="Arial"/>
                <a:cs typeface="Arial"/>
              </a:rPr>
              <a:t>and constructional</a:t>
            </a:r>
            <a:r>
              <a:rPr sz="2800" u="heavy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C00000"/>
                </a:solidFill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Deep cutting should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" dirty="0">
                <a:latin typeface="Arial"/>
                <a:cs typeface="Arial"/>
              </a:rPr>
              <a:t> avoided</a:t>
            </a:r>
            <a:endParaRPr sz="2400">
              <a:latin typeface="Arial"/>
              <a:cs typeface="Arial"/>
            </a:endParaRPr>
          </a:p>
          <a:p>
            <a:pPr marL="756285" marR="294640" lvl="1" indent="-286385">
              <a:lnSpc>
                <a:spcPts val="2590"/>
              </a:lnSpc>
              <a:spcBef>
                <a:spcPts val="61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Earth work is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balanced; quantities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filling and  excavation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ts val="2590"/>
              </a:lnSpc>
              <a:spcBef>
                <a:spcPts val="57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Alignment should preferably be through </a:t>
            </a:r>
            <a:r>
              <a:rPr sz="2400" dirty="0">
                <a:latin typeface="Arial"/>
                <a:cs typeface="Arial"/>
              </a:rPr>
              <a:t>better </a:t>
            </a:r>
            <a:r>
              <a:rPr sz="2400" spc="-5" dirty="0">
                <a:latin typeface="Arial"/>
                <a:cs typeface="Arial"/>
              </a:rPr>
              <a:t>soil area 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minimize pavement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thickness</a:t>
            </a:r>
            <a:endParaRPr sz="2400">
              <a:latin typeface="Arial"/>
              <a:cs typeface="Arial"/>
            </a:endParaRPr>
          </a:p>
          <a:p>
            <a:pPr marL="756285" marR="565150" lvl="1" indent="-286385">
              <a:lnSpc>
                <a:spcPts val="2590"/>
              </a:lnSpc>
              <a:spcBef>
                <a:spcPts val="575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Location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be near sources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embankment and  pavement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0"/>
            <a:ext cx="1751964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u="heavy" spc="-5" dirty="0">
                <a:latin typeface="Arial"/>
                <a:cs typeface="Arial"/>
              </a:rPr>
              <a:t>stability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571753"/>
            <a:ext cx="8688705" cy="6302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 common </a:t>
            </a:r>
            <a:r>
              <a:rPr sz="2400" spc="-5" dirty="0">
                <a:latin typeface="Arial"/>
                <a:cs typeface="Arial"/>
              </a:rPr>
              <a:t>problem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hilly </a:t>
            </a:r>
            <a:r>
              <a:rPr sz="2400" dirty="0">
                <a:latin typeface="Arial"/>
                <a:cs typeface="Arial"/>
              </a:rPr>
              <a:t>roads is </a:t>
            </a:r>
            <a:r>
              <a:rPr sz="2400" spc="-5" dirty="0">
                <a:latin typeface="Arial"/>
                <a:cs typeface="Arial"/>
              </a:rPr>
              <a:t>land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sliding</a:t>
            </a:r>
            <a:endParaRPr sz="2400">
              <a:latin typeface="Arial"/>
              <a:cs typeface="Arial"/>
            </a:endParaRPr>
          </a:p>
          <a:p>
            <a:pPr marL="355600" marR="292735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cutting and filling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earth </a:t>
            </a:r>
            <a:r>
              <a:rPr sz="2400" dirty="0">
                <a:latin typeface="Arial"/>
                <a:cs typeface="Arial"/>
              </a:rPr>
              <a:t>to construct the </a:t>
            </a:r>
            <a:r>
              <a:rPr sz="2400" spc="-5" dirty="0">
                <a:latin typeface="Arial"/>
                <a:cs typeface="Arial"/>
              </a:rPr>
              <a:t>roads on  hilly sides causes steepening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existing slope and </a:t>
            </a:r>
            <a:r>
              <a:rPr sz="2400" dirty="0">
                <a:latin typeface="Arial"/>
                <a:cs typeface="Arial"/>
              </a:rPr>
              <a:t>affect its  </a:t>
            </a:r>
            <a:r>
              <a:rPr sz="2400" spc="-5" dirty="0">
                <a:latin typeface="Arial"/>
                <a:cs typeface="Arial"/>
              </a:rPr>
              <a:t>stability.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u="heavy" spc="-5" dirty="0">
                <a:solidFill>
                  <a:srgbClr val="FF0000"/>
                </a:solidFill>
                <a:latin typeface="Arial"/>
                <a:cs typeface="Arial"/>
              </a:rPr>
              <a:t>Drainage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Avoid </a:t>
            </a:r>
            <a:r>
              <a:rPr sz="2400" dirty="0">
                <a:latin typeface="Arial"/>
                <a:cs typeface="Arial"/>
              </a:rPr>
              <a:t>the cross </a:t>
            </a:r>
            <a:r>
              <a:rPr sz="2400" spc="-5" dirty="0">
                <a:latin typeface="Arial"/>
                <a:cs typeface="Arial"/>
              </a:rPr>
              <a:t>drainage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structure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  <a:tab pos="1049020" algn="l"/>
              </a:tabLst>
            </a:pPr>
            <a:r>
              <a:rPr sz="2400" dirty="0">
                <a:latin typeface="Arial"/>
                <a:cs typeface="Arial"/>
              </a:rPr>
              <a:t>The	</a:t>
            </a:r>
            <a:r>
              <a:rPr sz="2400" spc="-5" dirty="0">
                <a:latin typeface="Arial"/>
                <a:cs typeface="Arial"/>
              </a:rPr>
              <a:t>number </a:t>
            </a:r>
            <a:r>
              <a:rPr sz="2400" dirty="0">
                <a:latin typeface="Arial"/>
                <a:cs typeface="Arial"/>
              </a:rPr>
              <a:t>of cross </a:t>
            </a:r>
            <a:r>
              <a:rPr sz="2400" spc="-5" dirty="0">
                <a:latin typeface="Arial"/>
                <a:cs typeface="Arial"/>
              </a:rPr>
              <a:t>drainage </a:t>
            </a:r>
            <a:r>
              <a:rPr sz="2400" dirty="0">
                <a:latin typeface="Arial"/>
                <a:cs typeface="Arial"/>
              </a:rPr>
              <a:t>structure </a:t>
            </a:r>
            <a:r>
              <a:rPr sz="2400" spc="-5" dirty="0">
                <a:latin typeface="Arial"/>
                <a:cs typeface="Arial"/>
              </a:rPr>
              <a:t>should be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minimum.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800" b="1" u="heavy" spc="-5" dirty="0">
                <a:solidFill>
                  <a:srgbClr val="FF0000"/>
                </a:solidFill>
                <a:latin typeface="Arial"/>
                <a:cs typeface="Arial"/>
              </a:rPr>
              <a:t>Geometric standard of hilly</a:t>
            </a:r>
            <a:r>
              <a:rPr sz="2800" b="1" u="heavy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latin typeface="Arial"/>
                <a:cs typeface="Arial"/>
              </a:rPr>
              <a:t>road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Gradient, curve and speed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Sight distance, radius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curve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Resisting</a:t>
            </a:r>
            <a:r>
              <a:rPr sz="2400" b="1" u="heavy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latin typeface="Arial"/>
                <a:cs typeface="Arial"/>
              </a:rPr>
              <a:t>length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total </a:t>
            </a:r>
            <a:r>
              <a:rPr sz="2400" spc="-5" dirty="0">
                <a:latin typeface="Arial"/>
                <a:cs typeface="Arial"/>
              </a:rPr>
              <a:t>work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done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move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loads along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route  taking horizontal length,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actual difference in level between  two </a:t>
            </a:r>
            <a:r>
              <a:rPr sz="2400" dirty="0">
                <a:latin typeface="Arial"/>
                <a:cs typeface="Arial"/>
              </a:rPr>
              <a:t>stations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the sum of the </a:t>
            </a:r>
            <a:r>
              <a:rPr sz="2400" spc="-5" dirty="0">
                <a:latin typeface="Arial"/>
                <a:cs typeface="Arial"/>
              </a:rPr>
              <a:t>ineffective rise and fall in  excess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floating gradient. Should kept as </a:t>
            </a:r>
            <a:r>
              <a:rPr sz="2400" dirty="0">
                <a:latin typeface="Arial"/>
                <a:cs typeface="Arial"/>
              </a:rPr>
              <a:t>low as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possible.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776" y="922273"/>
            <a:ext cx="7788909" cy="4619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75" marR="5080" indent="-12700" algn="just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Before a highway alignment </a:t>
            </a:r>
            <a:r>
              <a:rPr sz="2400" b="1" dirty="0">
                <a:latin typeface="Arial"/>
                <a:cs typeface="Arial"/>
              </a:rPr>
              <a:t>is </a:t>
            </a:r>
            <a:r>
              <a:rPr sz="2400" b="1" spc="-5" dirty="0">
                <a:latin typeface="Arial"/>
                <a:cs typeface="Arial"/>
              </a:rPr>
              <a:t>finalised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highway  project, the engineering survey are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be carried </a:t>
            </a:r>
            <a:r>
              <a:rPr sz="2400" b="1" spc="-10" dirty="0">
                <a:latin typeface="Arial"/>
                <a:cs typeface="Arial"/>
              </a:rPr>
              <a:t>out.  </a:t>
            </a:r>
            <a:r>
              <a:rPr sz="2400" b="1" spc="-5" dirty="0">
                <a:latin typeface="Arial"/>
                <a:cs typeface="Arial"/>
              </a:rPr>
              <a:t>The various stages of engineering </a:t>
            </a:r>
            <a:r>
              <a:rPr sz="2400" b="1" spc="-10" dirty="0">
                <a:latin typeface="Arial"/>
                <a:cs typeface="Arial"/>
              </a:rPr>
              <a:t>surveys</a:t>
            </a:r>
            <a:r>
              <a:rPr sz="2400" b="1" spc="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529590" indent="-516890">
              <a:lnSpc>
                <a:spcPct val="100000"/>
              </a:lnSpc>
              <a:buFont typeface="Wingdings"/>
              <a:buChar char=""/>
              <a:tabLst>
                <a:tab pos="528955" algn="l"/>
                <a:tab pos="529590" algn="l"/>
                <a:tab pos="1390650" algn="l"/>
              </a:tabLst>
            </a:pPr>
            <a:r>
              <a:rPr sz="2400" b="1" dirty="0">
                <a:solidFill>
                  <a:srgbClr val="095C04"/>
                </a:solidFill>
                <a:latin typeface="Arial"/>
                <a:cs typeface="Arial"/>
              </a:rPr>
              <a:t>Map	</a:t>
            </a:r>
            <a:r>
              <a:rPr sz="2400" b="1" spc="-5" dirty="0">
                <a:solidFill>
                  <a:srgbClr val="095C04"/>
                </a:solidFill>
                <a:latin typeface="Arial"/>
                <a:cs typeface="Arial"/>
              </a:rPr>
              <a:t>study </a:t>
            </a:r>
            <a:r>
              <a:rPr sz="2400" b="1" spc="-5" dirty="0">
                <a:latin typeface="Arial"/>
                <a:cs typeface="Arial"/>
              </a:rPr>
              <a:t>(Provisional alignment</a:t>
            </a:r>
            <a:r>
              <a:rPr sz="2400" b="1" dirty="0">
                <a:latin typeface="Arial"/>
                <a:cs typeface="Arial"/>
              </a:rPr>
              <a:t> Identification)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95C04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529590" indent="-516890">
              <a:lnSpc>
                <a:spcPct val="100000"/>
              </a:lnSpc>
              <a:buFont typeface="Wingdings"/>
              <a:buChar char=""/>
              <a:tabLst>
                <a:tab pos="528955" algn="l"/>
                <a:tab pos="529590" algn="l"/>
              </a:tabLst>
            </a:pPr>
            <a:r>
              <a:rPr sz="2400" b="1" spc="-5" dirty="0">
                <a:solidFill>
                  <a:srgbClr val="095C04"/>
                </a:solidFill>
                <a:latin typeface="Arial"/>
                <a:cs typeface="Arial"/>
              </a:rPr>
              <a:t>Reconnaissance</a:t>
            </a:r>
            <a:r>
              <a:rPr sz="2400" b="1" spc="-45" dirty="0">
                <a:solidFill>
                  <a:srgbClr val="095C0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95C04"/>
                </a:solidFill>
                <a:latin typeface="Arial"/>
                <a:cs typeface="Arial"/>
              </a:rPr>
              <a:t>survey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95C04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529590" indent="-51689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528955" algn="l"/>
                <a:tab pos="529590" algn="l"/>
                <a:tab pos="2356485" algn="l"/>
              </a:tabLst>
            </a:pPr>
            <a:r>
              <a:rPr sz="2400" b="1" dirty="0">
                <a:solidFill>
                  <a:srgbClr val="095C04"/>
                </a:solidFill>
                <a:latin typeface="Arial"/>
                <a:cs typeface="Arial"/>
              </a:rPr>
              <a:t>Preliminary	</a:t>
            </a:r>
            <a:r>
              <a:rPr sz="2400" b="1" spc="-5" dirty="0">
                <a:solidFill>
                  <a:srgbClr val="095C04"/>
                </a:solidFill>
                <a:latin typeface="Arial"/>
                <a:cs typeface="Arial"/>
              </a:rPr>
              <a:t>survey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95C04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529590" indent="-516890">
              <a:lnSpc>
                <a:spcPct val="100000"/>
              </a:lnSpc>
              <a:buFont typeface="Wingdings"/>
              <a:buChar char=""/>
              <a:tabLst>
                <a:tab pos="528955" algn="l"/>
                <a:tab pos="529590" algn="l"/>
              </a:tabLst>
            </a:pPr>
            <a:r>
              <a:rPr sz="2400" b="1" spc="-5" dirty="0">
                <a:solidFill>
                  <a:srgbClr val="095C04"/>
                </a:solidFill>
                <a:latin typeface="Arial"/>
                <a:cs typeface="Arial"/>
              </a:rPr>
              <a:t>Final </a:t>
            </a:r>
            <a:r>
              <a:rPr sz="2400" b="1" dirty="0">
                <a:solidFill>
                  <a:srgbClr val="095C04"/>
                </a:solidFill>
                <a:latin typeface="Arial"/>
                <a:cs typeface="Arial"/>
              </a:rPr>
              <a:t>location </a:t>
            </a:r>
            <a:r>
              <a:rPr sz="2400" b="1" spc="-5" dirty="0">
                <a:solidFill>
                  <a:srgbClr val="095C04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095C04"/>
                </a:solidFill>
                <a:latin typeface="Arial"/>
                <a:cs typeface="Arial"/>
              </a:rPr>
              <a:t>detailed</a:t>
            </a:r>
            <a:r>
              <a:rPr sz="2400" b="1" spc="-100" dirty="0">
                <a:solidFill>
                  <a:srgbClr val="095C04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95C04"/>
                </a:solidFill>
                <a:latin typeface="Arial"/>
                <a:cs typeface="Arial"/>
              </a:rPr>
              <a:t>surveys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211454"/>
            <a:ext cx="839406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Engineering </a:t>
            </a:r>
            <a:r>
              <a:rPr sz="3200" b="1" u="heavy" spc="-5" dirty="0">
                <a:solidFill>
                  <a:srgbClr val="C00000"/>
                </a:solidFill>
                <a:latin typeface="Arial"/>
                <a:cs typeface="Arial"/>
              </a:rPr>
              <a:t>Surveys </a:t>
            </a: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for Highway</a:t>
            </a:r>
            <a:r>
              <a:rPr sz="3200" b="1" u="heavy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C00000"/>
                </a:solidFill>
                <a:latin typeface="Arial"/>
                <a:cs typeface="Arial"/>
              </a:rPr>
              <a:t>locations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338" rIns="0" bIns="0" rtlCol="0">
            <a:spAutoFit/>
          </a:bodyPr>
          <a:lstStyle/>
          <a:p>
            <a:pPr marL="3067685">
              <a:lnSpc>
                <a:spcPct val="100000"/>
              </a:lnSpc>
            </a:pP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MAP</a:t>
            </a:r>
            <a:r>
              <a:rPr sz="3200" b="1" u="heavy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STUDY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950721"/>
            <a:ext cx="8401050" cy="512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4455" indent="-342900">
              <a:lnSpc>
                <a:spcPct val="100000"/>
              </a:lnSpc>
              <a:buSzPct val="103571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From the map </a:t>
            </a:r>
            <a:r>
              <a:rPr sz="2800" dirty="0">
                <a:latin typeface="Arial"/>
                <a:cs typeface="Arial"/>
              </a:rPr>
              <a:t>alternative routes </a:t>
            </a: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be suggested  </a:t>
            </a:r>
            <a:r>
              <a:rPr sz="2800" spc="-5" dirty="0">
                <a:latin typeface="Arial"/>
                <a:cs typeface="Arial"/>
              </a:rPr>
              <a:t>in the </a:t>
            </a:r>
            <a:r>
              <a:rPr sz="2800" dirty="0">
                <a:latin typeface="Arial"/>
                <a:cs typeface="Arial"/>
              </a:rPr>
              <a:t>office, </a:t>
            </a:r>
            <a:r>
              <a:rPr sz="2800" spc="-5" dirty="0">
                <a:latin typeface="Arial"/>
                <a:cs typeface="Arial"/>
              </a:rPr>
              <a:t>if the </a:t>
            </a:r>
            <a:r>
              <a:rPr sz="2800" dirty="0">
                <a:latin typeface="Arial"/>
                <a:cs typeface="Arial"/>
              </a:rPr>
              <a:t>topographic </a:t>
            </a:r>
            <a:r>
              <a:rPr sz="2800" spc="-5" dirty="0">
                <a:latin typeface="Arial"/>
                <a:cs typeface="Arial"/>
              </a:rPr>
              <a:t>map of that </a:t>
            </a:r>
            <a:r>
              <a:rPr sz="2800" dirty="0">
                <a:latin typeface="Arial"/>
                <a:cs typeface="Arial"/>
              </a:rPr>
              <a:t>area is  available.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SzPct val="105357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 probable alignment can </a:t>
            </a:r>
            <a:r>
              <a:rPr sz="2800" dirty="0">
                <a:latin typeface="Arial"/>
                <a:cs typeface="Arial"/>
              </a:rPr>
              <a:t>be located </a:t>
            </a:r>
            <a:r>
              <a:rPr sz="2800" spc="-5" dirty="0">
                <a:latin typeface="Arial"/>
                <a:cs typeface="Arial"/>
              </a:rPr>
              <a:t>on the map  </a:t>
            </a:r>
            <a:r>
              <a:rPr sz="2800" dirty="0">
                <a:latin typeface="Arial"/>
                <a:cs typeface="Arial"/>
              </a:rPr>
              <a:t>from </a:t>
            </a:r>
            <a:r>
              <a:rPr sz="2800" spc="-5" dirty="0">
                <a:latin typeface="Arial"/>
                <a:cs typeface="Arial"/>
              </a:rPr>
              <a:t>the fallowing details </a:t>
            </a:r>
            <a:r>
              <a:rPr sz="2800" dirty="0">
                <a:latin typeface="Arial"/>
                <a:cs typeface="Arial"/>
              </a:rPr>
              <a:t>available on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map.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0"/>
              </a:spcBef>
            </a:pPr>
            <a:r>
              <a:rPr sz="2950" spc="-5" dirty="0">
                <a:latin typeface="Wingdings"/>
                <a:cs typeface="Wingdings"/>
              </a:rPr>
              <a:t></a:t>
            </a:r>
            <a:r>
              <a:rPr sz="2800" spc="-5" dirty="0">
                <a:latin typeface="Arial"/>
                <a:cs typeface="Arial"/>
              </a:rPr>
              <a:t>Avoiding </a:t>
            </a:r>
            <a:r>
              <a:rPr sz="2800" dirty="0">
                <a:latin typeface="Arial"/>
                <a:cs typeface="Arial"/>
              </a:rPr>
              <a:t>valleys, </a:t>
            </a:r>
            <a:r>
              <a:rPr sz="2800" spc="-5" dirty="0">
                <a:latin typeface="Arial"/>
                <a:cs typeface="Arial"/>
              </a:rPr>
              <a:t>ponds or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lake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40"/>
              </a:spcBef>
            </a:pPr>
            <a:r>
              <a:rPr sz="2900" dirty="0">
                <a:latin typeface="Wingdings"/>
                <a:cs typeface="Wingdings"/>
              </a:rPr>
              <a:t></a:t>
            </a:r>
            <a:r>
              <a:rPr sz="2800" dirty="0">
                <a:latin typeface="Arial"/>
                <a:cs typeface="Arial"/>
              </a:rPr>
              <a:t>Avoiding </a:t>
            </a:r>
            <a:r>
              <a:rPr sz="2800" spc="-5" dirty="0">
                <a:latin typeface="Arial"/>
                <a:cs typeface="Arial"/>
              </a:rPr>
              <a:t>bend of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river</a:t>
            </a:r>
            <a:endParaRPr sz="2800">
              <a:latin typeface="Arial"/>
              <a:cs typeface="Arial"/>
            </a:endParaRPr>
          </a:p>
          <a:p>
            <a:pPr marL="756285" marR="391160" indent="-287020">
              <a:lnSpc>
                <a:spcPts val="3360"/>
              </a:lnSpc>
              <a:spcBef>
                <a:spcPts val="765"/>
              </a:spcBef>
            </a:pPr>
            <a:r>
              <a:rPr sz="2950" spc="-5" dirty="0">
                <a:latin typeface="Wingdings"/>
                <a:cs typeface="Wingdings"/>
              </a:rPr>
              <a:t></a:t>
            </a:r>
            <a:r>
              <a:rPr sz="2800" spc="-5" dirty="0">
                <a:latin typeface="Arial"/>
                <a:cs typeface="Arial"/>
              </a:rPr>
              <a:t>If road </a:t>
            </a:r>
            <a:r>
              <a:rPr sz="2800" dirty="0">
                <a:latin typeface="Arial"/>
                <a:cs typeface="Arial"/>
              </a:rPr>
              <a:t>has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cross </a:t>
            </a:r>
            <a:r>
              <a:rPr sz="2800" spc="-5" dirty="0">
                <a:latin typeface="Arial"/>
                <a:cs typeface="Arial"/>
              </a:rPr>
              <a:t>a row of </a:t>
            </a:r>
            <a:r>
              <a:rPr sz="2800" dirty="0">
                <a:latin typeface="Arial"/>
                <a:cs typeface="Arial"/>
              </a:rPr>
              <a:t>hills, possibility </a:t>
            </a:r>
            <a:r>
              <a:rPr sz="2800" spc="-5" dirty="0">
                <a:latin typeface="Arial"/>
                <a:cs typeface="Arial"/>
              </a:rPr>
              <a:t>of  crossing </a:t>
            </a:r>
            <a:r>
              <a:rPr sz="2800" dirty="0">
                <a:latin typeface="Arial"/>
                <a:cs typeface="Arial"/>
              </a:rPr>
              <a:t>through </a:t>
            </a:r>
            <a:r>
              <a:rPr sz="2800" spc="-5" dirty="0">
                <a:latin typeface="Arial"/>
                <a:cs typeface="Arial"/>
              </a:rPr>
              <a:t>mountain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pass.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SzPct val="105357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Map </a:t>
            </a:r>
            <a:r>
              <a:rPr sz="2800" dirty="0">
                <a:latin typeface="Arial"/>
                <a:cs typeface="Arial"/>
              </a:rPr>
              <a:t>study gives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rough guidance </a:t>
            </a:r>
            <a:r>
              <a:rPr sz="2800" spc="-5" dirty="0">
                <a:latin typeface="Arial"/>
                <a:cs typeface="Arial"/>
              </a:rPr>
              <a:t>of the </a:t>
            </a:r>
            <a:r>
              <a:rPr sz="2800" dirty="0">
                <a:latin typeface="Arial"/>
                <a:cs typeface="Arial"/>
              </a:rPr>
              <a:t>routes </a:t>
            </a:r>
            <a:r>
              <a:rPr sz="2800" spc="-5" dirty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be </a:t>
            </a:r>
            <a:r>
              <a:rPr sz="2800" dirty="0">
                <a:latin typeface="Arial"/>
                <a:cs typeface="Arial"/>
              </a:rPr>
              <a:t>further surveyed </a:t>
            </a:r>
            <a:r>
              <a:rPr sz="2800" spc="-5" dirty="0">
                <a:latin typeface="Arial"/>
                <a:cs typeface="Arial"/>
              </a:rPr>
              <a:t>in the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field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023" rIns="0" bIns="0" rtlCol="0">
            <a:spAutoFit/>
          </a:bodyPr>
          <a:lstStyle/>
          <a:p>
            <a:pPr marL="1363345">
              <a:lnSpc>
                <a:spcPct val="100000"/>
              </a:lnSpc>
            </a:pP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RECONNAISSANCE</a:t>
            </a:r>
            <a:r>
              <a:rPr sz="3200" b="1" u="heavy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SURVEY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952753"/>
            <a:ext cx="8378825" cy="475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confirm features </a:t>
            </a:r>
            <a:r>
              <a:rPr sz="2400" spc="-5" dirty="0">
                <a:latin typeface="Arial"/>
                <a:cs typeface="Arial"/>
              </a:rPr>
              <a:t>indicated on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map.</a:t>
            </a:r>
            <a:endParaRPr sz="2400">
              <a:latin typeface="Arial"/>
              <a:cs typeface="Arial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To examine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general character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area in field </a:t>
            </a:r>
            <a:r>
              <a:rPr sz="2400" dirty="0">
                <a:latin typeface="Arial"/>
                <a:cs typeface="Arial"/>
              </a:rPr>
              <a:t>for  </a:t>
            </a:r>
            <a:r>
              <a:rPr sz="2400" spc="-5" dirty="0">
                <a:latin typeface="Arial"/>
                <a:cs typeface="Arial"/>
              </a:rPr>
              <a:t>deciding </a:t>
            </a:r>
            <a:r>
              <a:rPr sz="2400" dirty="0">
                <a:latin typeface="Arial"/>
                <a:cs typeface="Arial"/>
              </a:rPr>
              <a:t>the most </a:t>
            </a:r>
            <a:r>
              <a:rPr sz="2400" spc="-5" dirty="0">
                <a:latin typeface="Arial"/>
                <a:cs typeface="Arial"/>
              </a:rPr>
              <a:t>feasible routes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detailed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studies.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 survey </a:t>
            </a:r>
            <a:r>
              <a:rPr sz="2400" spc="-5" dirty="0">
                <a:latin typeface="Arial"/>
                <a:cs typeface="Arial"/>
              </a:rPr>
              <a:t>party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inspect along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proposed </a:t>
            </a:r>
            <a:r>
              <a:rPr sz="2400" dirty="0">
                <a:latin typeface="Arial"/>
                <a:cs typeface="Arial"/>
              </a:rPr>
              <a:t>alternative  </a:t>
            </a:r>
            <a:r>
              <a:rPr sz="2400" spc="-5" dirty="0">
                <a:latin typeface="Arial"/>
                <a:cs typeface="Arial"/>
              </a:rPr>
              <a:t>routes of the map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field </a:t>
            </a:r>
            <a:r>
              <a:rPr sz="2400" dirty="0">
                <a:latin typeface="Arial"/>
                <a:cs typeface="Arial"/>
              </a:rPr>
              <a:t>with very </a:t>
            </a:r>
            <a:r>
              <a:rPr sz="2400" spc="-5" dirty="0">
                <a:latin typeface="Arial"/>
                <a:cs typeface="Arial"/>
              </a:rPr>
              <a:t>simple instrument  like abney level, </a:t>
            </a:r>
            <a:r>
              <a:rPr sz="2400" dirty="0">
                <a:latin typeface="Arial"/>
                <a:cs typeface="Arial"/>
              </a:rPr>
              <a:t>tangent clinometer, </a:t>
            </a:r>
            <a:r>
              <a:rPr sz="2400" spc="-5" dirty="0">
                <a:latin typeface="Arial"/>
                <a:cs typeface="Arial"/>
              </a:rPr>
              <a:t>barometer etc…. To  collect additional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details.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  <a:tab pos="1423670" algn="l"/>
                <a:tab pos="1814195" algn="l"/>
                <a:tab pos="2289810" algn="l"/>
                <a:tab pos="3630929" algn="l"/>
                <a:tab pos="4377690" algn="l"/>
                <a:tab pos="5918835" algn="l"/>
                <a:tab pos="6904990" algn="l"/>
                <a:tab pos="7888605" algn="l"/>
              </a:tabLst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	to	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	coll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	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rom	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rnative	ro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tes	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ring	this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survey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are,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6920" algn="l"/>
                <a:tab pos="2033270" algn="l"/>
                <a:tab pos="3157220" algn="l"/>
                <a:tab pos="4163060" algn="l"/>
                <a:tab pos="5371465" algn="l"/>
                <a:tab pos="6240780" algn="l"/>
                <a:tab pos="6908165" algn="l"/>
              </a:tabLst>
            </a:pPr>
            <a:r>
              <a:rPr sz="2400" spc="-5" dirty="0">
                <a:latin typeface="Arial"/>
                <a:cs typeface="Arial"/>
              </a:rPr>
              <a:t>Valleys,	ponds,	lakes,	</a:t>
            </a:r>
            <a:r>
              <a:rPr sz="2400" dirty="0">
                <a:latin typeface="Arial"/>
                <a:cs typeface="Arial"/>
              </a:rPr>
              <a:t>marshy	</a:t>
            </a:r>
            <a:r>
              <a:rPr sz="2400" spc="-5" dirty="0">
                <a:latin typeface="Arial"/>
                <a:cs typeface="Arial"/>
              </a:rPr>
              <a:t>land,	</a:t>
            </a:r>
            <a:r>
              <a:rPr sz="2400" dirty="0">
                <a:latin typeface="Arial"/>
                <a:cs typeface="Arial"/>
              </a:rPr>
              <a:t>hill,	</a:t>
            </a:r>
            <a:r>
              <a:rPr sz="2400" spc="-5" dirty="0">
                <a:latin typeface="Arial"/>
                <a:cs typeface="Arial"/>
              </a:rPr>
              <a:t>permanent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structure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other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obstruction.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Value of gradient, length of gradient and radius of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curve.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4302"/>
            <a:ext cx="703389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02325" algn="l"/>
              </a:tabLst>
            </a:pP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REC</a:t>
            </a:r>
            <a:r>
              <a:rPr sz="3200" b="1" u="heavy" spc="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NNAISSAN</a:t>
            </a:r>
            <a:r>
              <a:rPr sz="3200" b="1" u="heavy" spc="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3200" b="1" u="heavy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SURVEY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3600" dirty="0">
                <a:solidFill>
                  <a:srgbClr val="C00000"/>
                </a:solidFill>
                <a:latin typeface="Arial"/>
                <a:cs typeface="Arial"/>
              </a:rPr>
              <a:t>cont..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409953"/>
            <a:ext cx="8300720" cy="4472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6285" indent="-342900">
              <a:lnSpc>
                <a:spcPct val="100000"/>
              </a:lnSpc>
              <a:buFont typeface="Wingdings"/>
              <a:buChar char="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Number and </a:t>
            </a:r>
            <a:r>
              <a:rPr sz="2400" dirty="0">
                <a:latin typeface="Arial"/>
                <a:cs typeface="Arial"/>
              </a:rPr>
              <a:t>type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cross </a:t>
            </a:r>
            <a:r>
              <a:rPr sz="2400" spc="-5" dirty="0">
                <a:latin typeface="Arial"/>
                <a:cs typeface="Arial"/>
              </a:rPr>
              <a:t>drainage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structures.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High Flood Level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(HFL)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Soil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Characteristics.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Geological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features.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source of construction materials- stone </a:t>
            </a:r>
            <a:r>
              <a:rPr sz="2400" dirty="0">
                <a:latin typeface="Arial"/>
                <a:cs typeface="Arial"/>
              </a:rPr>
              <a:t>quarries,  </a:t>
            </a:r>
            <a:r>
              <a:rPr sz="2400" spc="2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water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sources.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Prepare a report on </a:t>
            </a:r>
            <a:r>
              <a:rPr sz="2400" dirty="0">
                <a:latin typeface="Arial"/>
                <a:cs typeface="Arial"/>
              </a:rPr>
              <a:t>merits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demerits </a:t>
            </a:r>
            <a:r>
              <a:rPr sz="2400" spc="-5" dirty="0">
                <a:latin typeface="Arial"/>
                <a:cs typeface="Arial"/>
              </a:rPr>
              <a:t>of different  alternative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routs.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As a result a </a:t>
            </a:r>
            <a:r>
              <a:rPr sz="2400" dirty="0">
                <a:latin typeface="Arial"/>
                <a:cs typeface="Arial"/>
              </a:rPr>
              <a:t>few </a:t>
            </a:r>
            <a:r>
              <a:rPr sz="2400" spc="-5" dirty="0">
                <a:latin typeface="Arial"/>
                <a:cs typeface="Arial"/>
              </a:rPr>
              <a:t>alternate alignments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be chosen </a:t>
            </a:r>
            <a:r>
              <a:rPr sz="2400" dirty="0">
                <a:latin typeface="Arial"/>
                <a:cs typeface="Arial"/>
              </a:rPr>
              <a:t>for  further </a:t>
            </a:r>
            <a:r>
              <a:rPr sz="2400" spc="-5" dirty="0">
                <a:latin typeface="Arial"/>
                <a:cs typeface="Arial"/>
              </a:rPr>
              <a:t>study based on </a:t>
            </a:r>
            <a:r>
              <a:rPr sz="2400" dirty="0">
                <a:latin typeface="Arial"/>
                <a:cs typeface="Arial"/>
              </a:rPr>
              <a:t>practical considerations observed  </a:t>
            </a:r>
            <a:r>
              <a:rPr sz="2400" spc="-5" dirty="0">
                <a:latin typeface="Arial"/>
                <a:cs typeface="Arial"/>
              </a:rPr>
              <a:t>at 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site.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541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3600" b="1" u="heavy" spc="-5" dirty="0">
                <a:latin typeface="Times New Roman"/>
                <a:cs typeface="Times New Roman"/>
              </a:rPr>
              <a:t>Airways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26921"/>
            <a:ext cx="7709534" cy="4580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Fastest among all </a:t>
            </a:r>
            <a:r>
              <a:rPr sz="2800" dirty="0">
                <a:latin typeface="Arial"/>
                <a:cs typeface="Arial"/>
              </a:rPr>
              <a:t>other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modes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More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comfortable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Time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saving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Uneconomical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3200" u="heavy" dirty="0">
                <a:solidFill>
                  <a:srgbClr val="FF0000"/>
                </a:solidFill>
                <a:latin typeface="Arial"/>
                <a:cs typeface="Arial"/>
              </a:rPr>
              <a:t>Waterways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slowest among all </a:t>
            </a:r>
            <a:r>
              <a:rPr sz="2800" dirty="0">
                <a:latin typeface="Arial"/>
                <a:cs typeface="Arial"/>
              </a:rPr>
              <a:t>other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modes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 smtClean="0">
                <a:latin typeface="Arial"/>
                <a:cs typeface="Arial"/>
              </a:rPr>
              <a:t>This </a:t>
            </a:r>
            <a:r>
              <a:rPr sz="2800" spc="-5" dirty="0">
                <a:latin typeface="Arial"/>
                <a:cs typeface="Arial"/>
              </a:rPr>
              <a:t>can be </a:t>
            </a:r>
            <a:r>
              <a:rPr sz="2800" dirty="0">
                <a:latin typeface="Arial"/>
                <a:cs typeface="Arial"/>
              </a:rPr>
              <a:t>possible between ports </a:t>
            </a:r>
            <a:r>
              <a:rPr sz="2800" spc="-5" dirty="0">
                <a:latin typeface="Arial"/>
                <a:cs typeface="Arial"/>
              </a:rPr>
              <a:t>on </a:t>
            </a:r>
            <a:r>
              <a:rPr sz="2800" dirty="0">
                <a:latin typeface="Arial"/>
                <a:cs typeface="Arial"/>
              </a:rPr>
              <a:t>the sea</a:t>
            </a:r>
          </a:p>
          <a:p>
            <a:pPr marL="3556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routes </a:t>
            </a:r>
            <a:r>
              <a:rPr sz="2800" spc="-5" dirty="0">
                <a:latin typeface="Arial"/>
                <a:cs typeface="Arial"/>
              </a:rPr>
              <a:t>or along the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river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economical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35" rIns="0" bIns="0" rtlCol="0">
            <a:spAutoFit/>
          </a:bodyPr>
          <a:lstStyle/>
          <a:p>
            <a:pPr marL="2218690">
              <a:lnSpc>
                <a:spcPct val="100000"/>
              </a:lnSpc>
            </a:pP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Preliminary</a:t>
            </a:r>
            <a:r>
              <a:rPr sz="3600" b="1" u="heavy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survey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950721"/>
            <a:ext cx="8533130" cy="563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Objective of preliminary survey</a:t>
            </a:r>
            <a:r>
              <a:rPr sz="28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2800" spc="10" dirty="0">
                <a:solidFill>
                  <a:srgbClr val="006FC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marR="87630" indent="-342900" algn="just">
              <a:lnSpc>
                <a:spcPct val="100000"/>
              </a:lnSpc>
              <a:spcBef>
                <a:spcPts val="59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survey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various alternative alignments proposed </a:t>
            </a:r>
            <a:r>
              <a:rPr sz="2400" dirty="0">
                <a:latin typeface="Arial"/>
                <a:cs typeface="Arial"/>
              </a:rPr>
              <a:t>after  </a:t>
            </a:r>
            <a:r>
              <a:rPr sz="2400" spc="-5" dirty="0">
                <a:latin typeface="Arial"/>
                <a:cs typeface="Arial"/>
              </a:rPr>
              <a:t>the reconnaissance and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collect all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necessary physical  information and detail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topography, drainage and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soil.</a:t>
            </a:r>
            <a:endParaRPr sz="2400">
              <a:latin typeface="Arial"/>
              <a:cs typeface="Arial"/>
            </a:endParaRPr>
          </a:p>
          <a:p>
            <a:pPr marL="355600" marR="157861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compare </a:t>
            </a:r>
            <a:r>
              <a:rPr sz="2400" dirty="0">
                <a:latin typeface="Arial"/>
                <a:cs typeface="Arial"/>
              </a:rPr>
              <a:t>the different </a:t>
            </a:r>
            <a:r>
              <a:rPr sz="2400" spc="-5" dirty="0">
                <a:latin typeface="Arial"/>
                <a:cs typeface="Arial"/>
              </a:rPr>
              <a:t>proposals in view </a:t>
            </a:r>
            <a:r>
              <a:rPr sz="2400" dirty="0">
                <a:latin typeface="Arial"/>
                <a:cs typeface="Arial"/>
              </a:rPr>
              <a:t>of the  </a:t>
            </a:r>
            <a:r>
              <a:rPr sz="2400" spc="-5" dirty="0">
                <a:latin typeface="Arial"/>
                <a:cs typeface="Arial"/>
              </a:rPr>
              <a:t>requirements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 good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alignment.</a:t>
            </a:r>
            <a:endParaRPr sz="2400">
              <a:latin typeface="Arial"/>
              <a:cs typeface="Arial"/>
            </a:endParaRPr>
          </a:p>
          <a:p>
            <a:pPr marL="355600" marR="19367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To estimate </a:t>
            </a:r>
            <a:r>
              <a:rPr sz="2400" spc="-5" dirty="0">
                <a:latin typeface="Arial"/>
                <a:cs typeface="Arial"/>
              </a:rPr>
              <a:t>quantity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earthwork materials and other  construction aspect and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workout </a:t>
            </a:r>
            <a:r>
              <a:rPr sz="2400" dirty="0">
                <a:latin typeface="Arial"/>
                <a:cs typeface="Arial"/>
              </a:rPr>
              <a:t>the cost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alternate  proposals.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Methods of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preliminary</a:t>
            </a: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survey: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595"/>
              </a:spcBef>
              <a:tabLst>
                <a:tab pos="469265" algn="l"/>
              </a:tabLst>
            </a:pP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a)	</a:t>
            </a:r>
            <a:r>
              <a:rPr sz="2400" b="1" u="heavy" spc="-5" dirty="0">
                <a:solidFill>
                  <a:srgbClr val="006FC0"/>
                </a:solidFill>
                <a:latin typeface="Arial"/>
                <a:cs typeface="Arial"/>
              </a:rPr>
              <a:t>Conventional approach</a:t>
            </a:r>
            <a:r>
              <a:rPr sz="2400" spc="-5" dirty="0">
                <a:latin typeface="Arial"/>
                <a:cs typeface="Arial"/>
              </a:rPr>
              <a:t>-survey party </a:t>
            </a:r>
            <a:r>
              <a:rPr sz="2400" dirty="0">
                <a:latin typeface="Arial"/>
                <a:cs typeface="Arial"/>
              </a:rPr>
              <a:t>carries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surveys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using the required field equipment, taking </a:t>
            </a:r>
            <a:r>
              <a:rPr sz="2400" dirty="0">
                <a:latin typeface="Arial"/>
                <a:cs typeface="Arial"/>
              </a:rPr>
              <a:t>measurement,  </a:t>
            </a:r>
            <a:r>
              <a:rPr sz="2400" spc="-5" dirty="0">
                <a:latin typeface="Arial"/>
                <a:cs typeface="Arial"/>
              </a:rPr>
              <a:t>collecting topographical and other data and carrying </a:t>
            </a:r>
            <a:r>
              <a:rPr sz="2400" dirty="0">
                <a:latin typeface="Arial"/>
                <a:cs typeface="Arial"/>
              </a:rPr>
              <a:t>out </a:t>
            </a:r>
            <a:r>
              <a:rPr sz="2400" spc="-5" dirty="0">
                <a:latin typeface="Arial"/>
                <a:cs typeface="Arial"/>
              </a:rPr>
              <a:t>soil  </a:t>
            </a:r>
            <a:r>
              <a:rPr sz="2400" dirty="0">
                <a:latin typeface="Arial"/>
                <a:cs typeface="Arial"/>
              </a:rPr>
              <a:t>survey.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246888"/>
            <a:ext cx="581660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81830" algn="l"/>
              </a:tabLst>
            </a:pPr>
            <a:r>
              <a:rPr sz="3600" b="1" u="heavy" spc="-5" dirty="0">
                <a:solidFill>
                  <a:srgbClr val="C00000"/>
                </a:solidFill>
                <a:latin typeface="Arial"/>
                <a:cs typeface="Arial"/>
              </a:rPr>
              <a:t>Preliminary</a:t>
            </a:r>
            <a:r>
              <a:rPr sz="3600" b="1" u="heavy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u="heavy" spc="-5" dirty="0">
                <a:solidFill>
                  <a:srgbClr val="C00000"/>
                </a:solidFill>
                <a:latin typeface="Arial"/>
                <a:cs typeface="Arial"/>
              </a:rPr>
              <a:t>survey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3600" dirty="0">
                <a:solidFill>
                  <a:srgbClr val="C00000"/>
                </a:solidFill>
                <a:latin typeface="Arial"/>
                <a:cs typeface="Arial"/>
              </a:rPr>
              <a:t>cont…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077721"/>
            <a:ext cx="570928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Longitudinal and </a:t>
            </a:r>
            <a:r>
              <a:rPr sz="2400" dirty="0">
                <a:latin typeface="Arial"/>
                <a:cs typeface="Arial"/>
              </a:rPr>
              <a:t>cross </a:t>
            </a:r>
            <a:r>
              <a:rPr sz="2400" spc="-5" dirty="0">
                <a:latin typeface="Arial"/>
                <a:cs typeface="Arial"/>
              </a:rPr>
              <a:t>sectional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profile.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8519" y="1480058"/>
            <a:ext cx="1885950" cy="118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sz="2400" dirty="0">
                <a:latin typeface="Arial"/>
                <a:cs typeface="Arial"/>
              </a:rPr>
              <a:t>:	</a:t>
            </a:r>
            <a:r>
              <a:rPr sz="2400" spc="-5" dirty="0">
                <a:latin typeface="Arial"/>
                <a:cs typeface="Arial"/>
              </a:rPr>
              <a:t>100 –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200m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263525" algn="l"/>
              </a:tabLst>
            </a:pPr>
            <a:r>
              <a:rPr sz="2400" dirty="0">
                <a:latin typeface="Arial"/>
                <a:cs typeface="Arial"/>
              </a:rPr>
              <a:t>:	</a:t>
            </a:r>
            <a:r>
              <a:rPr sz="2400" spc="-5" dirty="0">
                <a:latin typeface="Arial"/>
                <a:cs typeface="Arial"/>
              </a:rPr>
              <a:t>50m</a:t>
            </a:r>
            <a:endParaRPr sz="2400">
              <a:latin typeface="Arial"/>
              <a:cs typeface="Arial"/>
            </a:endParaRPr>
          </a:p>
          <a:p>
            <a:pPr marL="34925">
              <a:lnSpc>
                <a:spcPct val="100000"/>
              </a:lnSpc>
              <a:spcBef>
                <a:spcPts val="290"/>
              </a:spcBef>
              <a:tabLst>
                <a:tab pos="288290" algn="l"/>
              </a:tabLst>
            </a:pPr>
            <a:r>
              <a:rPr sz="2400" dirty="0">
                <a:latin typeface="Arial"/>
                <a:cs typeface="Arial"/>
              </a:rPr>
              <a:t>:	</a:t>
            </a:r>
            <a:r>
              <a:rPr sz="2400" spc="-5" dirty="0">
                <a:latin typeface="Arial"/>
                <a:cs typeface="Arial"/>
              </a:rPr>
              <a:t>30m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1480058"/>
            <a:ext cx="3152140" cy="158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0" indent="-335280">
              <a:lnSpc>
                <a:spcPct val="100000"/>
              </a:lnSpc>
              <a:buFont typeface="Wingdings"/>
              <a:buChar char="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Plain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Terrain`</a:t>
            </a:r>
            <a:endParaRPr sz="2400">
              <a:latin typeface="Arial"/>
              <a:cs typeface="Arial"/>
            </a:endParaRPr>
          </a:p>
          <a:p>
            <a:pPr marL="1155700" indent="-335280">
              <a:lnSpc>
                <a:spcPct val="100000"/>
              </a:lnSpc>
              <a:spcBef>
                <a:spcPts val="285"/>
              </a:spcBef>
              <a:buFont typeface="Wingdings"/>
              <a:buChar char="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Rolling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Terrain</a:t>
            </a:r>
            <a:endParaRPr sz="2400">
              <a:latin typeface="Arial"/>
              <a:cs typeface="Arial"/>
            </a:endParaRPr>
          </a:p>
          <a:p>
            <a:pPr marL="1155700" indent="-335280">
              <a:lnSpc>
                <a:spcPct val="100000"/>
              </a:lnSpc>
              <a:spcBef>
                <a:spcPts val="290"/>
              </a:spcBef>
              <a:buFont typeface="Wingdings"/>
              <a:buChar char="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Hilly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Terrain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Other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studies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3089783"/>
            <a:ext cx="8531225" cy="3436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0" indent="-335280">
              <a:lnSpc>
                <a:spcPts val="2735"/>
              </a:lnSpc>
              <a:buFont typeface="Wingdings"/>
              <a:buChar char="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Drainage, </a:t>
            </a:r>
            <a:r>
              <a:rPr sz="2400" spc="-5" dirty="0">
                <a:latin typeface="Arial"/>
                <a:cs typeface="Arial"/>
              </a:rPr>
              <a:t>Hydrological </a:t>
            </a:r>
            <a:r>
              <a:rPr sz="2400" dirty="0">
                <a:latin typeface="Arial"/>
                <a:cs typeface="Arial"/>
              </a:rPr>
              <a:t>survey, </a:t>
            </a:r>
            <a:r>
              <a:rPr sz="2400" spc="-5" dirty="0">
                <a:latin typeface="Arial"/>
                <a:cs typeface="Arial"/>
              </a:rPr>
              <a:t>soil </a:t>
            </a:r>
            <a:r>
              <a:rPr sz="2400" dirty="0">
                <a:latin typeface="Arial"/>
                <a:cs typeface="Arial"/>
              </a:rPr>
              <a:t>survey, </a:t>
            </a:r>
            <a:r>
              <a:rPr sz="2400" spc="-5" dirty="0">
                <a:latin typeface="Arial"/>
                <a:cs typeface="Arial"/>
              </a:rPr>
              <a:t>Traffic</a:t>
            </a:r>
            <a:r>
              <a:rPr sz="2400" spc="6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155700">
              <a:lnSpc>
                <a:spcPts val="2735"/>
              </a:lnSpc>
            </a:pPr>
            <a:r>
              <a:rPr sz="2400" dirty="0">
                <a:latin typeface="Arial"/>
                <a:cs typeface="Arial"/>
              </a:rPr>
              <a:t>Material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survey.</a:t>
            </a:r>
            <a:endParaRPr sz="24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320"/>
              </a:spcBef>
            </a:pP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b) </a:t>
            </a:r>
            <a:r>
              <a:rPr sz="2800" b="1" u="heavy" spc="-5" dirty="0">
                <a:solidFill>
                  <a:srgbClr val="006FC0"/>
                </a:solidFill>
                <a:latin typeface="Arial"/>
                <a:cs typeface="Arial"/>
              </a:rPr>
              <a:t>Modern rapid approach-</a:t>
            </a:r>
            <a:endParaRPr sz="2800">
              <a:latin typeface="Arial"/>
              <a:cs typeface="Arial"/>
            </a:endParaRPr>
          </a:p>
          <a:p>
            <a:pPr marL="355600" marR="6985" indent="59055" algn="just">
              <a:lnSpc>
                <a:spcPct val="91700"/>
              </a:lnSpc>
              <a:spcBef>
                <a:spcPts val="975"/>
              </a:spcBef>
            </a:pPr>
            <a:r>
              <a:rPr sz="2400" spc="-5" dirty="0">
                <a:latin typeface="Arial"/>
                <a:cs typeface="Arial"/>
              </a:rPr>
              <a:t>By Aerial survey </a:t>
            </a:r>
            <a:r>
              <a:rPr sz="2400" dirty="0">
                <a:latin typeface="Arial"/>
                <a:cs typeface="Arial"/>
              </a:rPr>
              <a:t>taking the required aerial </a:t>
            </a:r>
            <a:r>
              <a:rPr sz="2400" spc="-5" dirty="0">
                <a:latin typeface="Arial"/>
                <a:cs typeface="Arial"/>
              </a:rPr>
              <a:t>photographs </a:t>
            </a:r>
            <a:r>
              <a:rPr sz="2400" dirty="0">
                <a:latin typeface="Arial"/>
                <a:cs typeface="Arial"/>
              </a:rPr>
              <a:t>for  obtaining the </a:t>
            </a:r>
            <a:r>
              <a:rPr sz="2400" spc="-5" dirty="0">
                <a:latin typeface="Arial"/>
                <a:cs typeface="Arial"/>
              </a:rPr>
              <a:t>necessary topographic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other maps  including details of soil and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geology.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Times New Roman"/>
              <a:cs typeface="Times New Roman"/>
            </a:endParaRPr>
          </a:p>
          <a:p>
            <a:pPr marL="355600" marR="6350" indent="-342900">
              <a:lnSpc>
                <a:spcPts val="2590"/>
              </a:lnSpc>
              <a:buChar char="•"/>
              <a:tabLst>
                <a:tab pos="354965" algn="l"/>
                <a:tab pos="355600" algn="l"/>
                <a:tab pos="1633855" algn="l"/>
                <a:tab pos="2283460" algn="l"/>
                <a:tab pos="3085465" algn="l"/>
                <a:tab pos="4634230" algn="l"/>
                <a:tab pos="5469255" algn="l"/>
                <a:tab pos="6000115" algn="l"/>
                <a:tab pos="8194675" algn="l"/>
              </a:tabLst>
            </a:pPr>
            <a:r>
              <a:rPr sz="2400" spc="-5" dirty="0">
                <a:latin typeface="Arial"/>
                <a:cs typeface="Arial"/>
              </a:rPr>
              <a:t>Finalise	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best	</a:t>
            </a:r>
            <a:r>
              <a:rPr sz="2400" spc="-5" dirty="0">
                <a:latin typeface="Arial"/>
                <a:cs typeface="Arial"/>
              </a:rPr>
              <a:t>alignment</a:t>
            </a:r>
            <a:r>
              <a:rPr sz="2400" dirty="0">
                <a:latin typeface="Arial"/>
                <a:cs typeface="Arial"/>
              </a:rPr>
              <a:t>	f</a:t>
            </a:r>
            <a:r>
              <a:rPr sz="2400" spc="-1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om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all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considerat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0" dirty="0">
                <a:latin typeface="Arial"/>
                <a:cs typeface="Arial"/>
              </a:rPr>
              <a:t>by  </a:t>
            </a:r>
            <a:r>
              <a:rPr sz="2400" spc="-5" dirty="0">
                <a:latin typeface="Arial"/>
                <a:cs typeface="Arial"/>
              </a:rPr>
              <a:t>comparative analysis of alternative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routes.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35" rIns="0" bIns="0" rtlCol="0">
            <a:spAutoFit/>
          </a:bodyPr>
          <a:lstStyle/>
          <a:p>
            <a:pPr marL="593725">
              <a:lnSpc>
                <a:spcPct val="100000"/>
              </a:lnSpc>
            </a:pPr>
            <a:r>
              <a:rPr sz="3600" b="1" u="heavy" spc="-5" dirty="0">
                <a:solidFill>
                  <a:srgbClr val="C00000"/>
                </a:solidFill>
                <a:latin typeface="Arial"/>
                <a:cs typeface="Arial"/>
              </a:rPr>
              <a:t>Final location </a:t>
            </a: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3600" b="1" u="heavy" spc="-5" dirty="0">
                <a:solidFill>
                  <a:srgbClr val="C00000"/>
                </a:solidFill>
                <a:latin typeface="Arial"/>
                <a:cs typeface="Arial"/>
              </a:rPr>
              <a:t>detailed survey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28953"/>
            <a:ext cx="8302625" cy="476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alignment finalised </a:t>
            </a:r>
            <a:r>
              <a:rPr sz="2400" spc="-5" dirty="0">
                <a:latin typeface="Arial"/>
                <a:cs typeface="Arial"/>
              </a:rPr>
              <a:t>at the design </a:t>
            </a:r>
            <a:r>
              <a:rPr sz="2400" dirty="0">
                <a:latin typeface="Arial"/>
                <a:cs typeface="Arial"/>
              </a:rPr>
              <a:t>office </a:t>
            </a:r>
            <a:r>
              <a:rPr sz="2400" spc="-5" dirty="0">
                <a:latin typeface="Arial"/>
                <a:cs typeface="Arial"/>
              </a:rPr>
              <a:t>after </a:t>
            </a:r>
            <a:r>
              <a:rPr sz="2400" dirty="0">
                <a:latin typeface="Arial"/>
                <a:cs typeface="Arial"/>
              </a:rPr>
              <a:t>the  preliminary </a:t>
            </a:r>
            <a:r>
              <a:rPr sz="2400" spc="-5" dirty="0">
                <a:latin typeface="Arial"/>
                <a:cs typeface="Arial"/>
              </a:rPr>
              <a:t>survey is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first </a:t>
            </a:r>
            <a:r>
              <a:rPr sz="2400" spc="-5" dirty="0">
                <a:latin typeface="Arial"/>
                <a:cs typeface="Arial"/>
              </a:rPr>
              <a:t>located </a:t>
            </a:r>
            <a:r>
              <a:rPr sz="2400" dirty="0">
                <a:latin typeface="Arial"/>
                <a:cs typeface="Arial"/>
              </a:rPr>
              <a:t>on the </a:t>
            </a:r>
            <a:r>
              <a:rPr sz="2400" spc="-5" dirty="0">
                <a:latin typeface="Arial"/>
                <a:cs typeface="Arial"/>
              </a:rPr>
              <a:t>field </a:t>
            </a:r>
            <a:r>
              <a:rPr sz="2400" spc="-10" dirty="0">
                <a:latin typeface="Arial"/>
                <a:cs typeface="Arial"/>
              </a:rPr>
              <a:t>by  </a:t>
            </a:r>
            <a:r>
              <a:rPr sz="2400" spc="-5" dirty="0">
                <a:latin typeface="Arial"/>
                <a:cs typeface="Arial"/>
              </a:rPr>
              <a:t>establishing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centre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line.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u="heavy" spc="-5" dirty="0">
                <a:solidFill>
                  <a:srgbClr val="006FC0"/>
                </a:solidFill>
                <a:latin typeface="Arial"/>
                <a:cs typeface="Arial"/>
              </a:rPr>
              <a:t>Location</a:t>
            </a:r>
            <a:r>
              <a:rPr sz="2400" b="1" u="heavy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006FC0"/>
                </a:solidFill>
                <a:latin typeface="Arial"/>
                <a:cs typeface="Arial"/>
              </a:rPr>
              <a:t>survey: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Transferring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alignment on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ground.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This is done by transit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theodolite.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Major </a:t>
            </a:r>
            <a:r>
              <a:rPr sz="2400" spc="-5" dirty="0">
                <a:latin typeface="Arial"/>
                <a:cs typeface="Arial"/>
              </a:rPr>
              <a:t>and minor control points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established on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ground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centre pegs are driven, checking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geometric design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requirements.</a:t>
            </a:r>
            <a:endParaRPr sz="2400">
              <a:latin typeface="Arial"/>
              <a:cs typeface="Arial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Centre line stacks are driven at suitable intervals, </a:t>
            </a:r>
            <a:r>
              <a:rPr sz="2400" dirty="0">
                <a:latin typeface="Arial"/>
                <a:cs typeface="Arial"/>
              </a:rPr>
              <a:t>say </a:t>
            </a:r>
            <a:r>
              <a:rPr sz="2400" spc="-5" dirty="0">
                <a:latin typeface="Arial"/>
                <a:cs typeface="Arial"/>
              </a:rPr>
              <a:t>50m  </a:t>
            </a:r>
            <a:r>
              <a:rPr sz="2400" dirty="0">
                <a:latin typeface="Arial"/>
                <a:cs typeface="Arial"/>
              </a:rPr>
              <a:t>interval in </a:t>
            </a:r>
            <a:r>
              <a:rPr sz="2400" spc="-5" dirty="0">
                <a:latin typeface="Arial"/>
                <a:cs typeface="Arial"/>
              </a:rPr>
              <a:t>plane </a:t>
            </a:r>
            <a:r>
              <a:rPr sz="2400" dirty="0">
                <a:latin typeface="Arial"/>
                <a:cs typeface="Arial"/>
              </a:rPr>
              <a:t>and rolling </a:t>
            </a:r>
            <a:r>
              <a:rPr sz="2400" spc="-5" dirty="0">
                <a:latin typeface="Arial"/>
                <a:cs typeface="Arial"/>
              </a:rPr>
              <a:t>terrains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20m in hilly  terrain.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3200" b="1" u="heavy" spc="-5" dirty="0">
                <a:solidFill>
                  <a:srgbClr val="C00000"/>
                </a:solidFill>
                <a:latin typeface="Arial"/>
                <a:cs typeface="Arial"/>
              </a:rPr>
              <a:t>Final </a:t>
            </a: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location and </a:t>
            </a:r>
            <a:r>
              <a:rPr sz="3200" b="1" u="heavy" spc="-5" dirty="0">
                <a:solidFill>
                  <a:srgbClr val="C00000"/>
                </a:solidFill>
                <a:latin typeface="Arial"/>
                <a:cs typeface="Arial"/>
              </a:rPr>
              <a:t>detailed</a:t>
            </a:r>
            <a:r>
              <a:rPr sz="3200" b="1" u="heavy" spc="-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C00000"/>
                </a:solidFill>
                <a:latin typeface="Arial"/>
                <a:cs typeface="Arial"/>
              </a:rPr>
              <a:t>survey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86066" y="163576"/>
            <a:ext cx="101981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cont</a:t>
            </a: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028953"/>
            <a:ext cx="8835390" cy="557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5" dirty="0">
                <a:latin typeface="Arial"/>
                <a:cs typeface="Arial"/>
              </a:rPr>
              <a:t>Detailed</a:t>
            </a:r>
            <a:r>
              <a:rPr sz="2400" b="1" u="heavy" spc="-60" dirty="0">
                <a:latin typeface="Arial"/>
                <a:cs typeface="Arial"/>
              </a:rPr>
              <a:t> </a:t>
            </a:r>
            <a:r>
              <a:rPr sz="2400" b="1" u="heavy" spc="-10" dirty="0">
                <a:latin typeface="Arial"/>
                <a:cs typeface="Arial"/>
              </a:rPr>
              <a:t>survey:</a:t>
            </a:r>
            <a:endParaRPr sz="2400">
              <a:latin typeface="Arial"/>
              <a:cs typeface="Arial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Temporary </a:t>
            </a:r>
            <a:r>
              <a:rPr sz="2400" spc="-5" dirty="0">
                <a:latin typeface="Arial"/>
                <a:cs typeface="Arial"/>
              </a:rPr>
              <a:t>bench </a:t>
            </a:r>
            <a:r>
              <a:rPr sz="2400" dirty="0">
                <a:latin typeface="Arial"/>
                <a:cs typeface="Arial"/>
              </a:rPr>
              <a:t>marks </a:t>
            </a:r>
            <a:r>
              <a:rPr sz="2400" spc="-5" dirty="0">
                <a:latin typeface="Arial"/>
                <a:cs typeface="Arial"/>
              </a:rPr>
              <a:t>are fixed at intervals of about 250m  and at all drainage and under pass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structure.</a:t>
            </a:r>
            <a:endParaRPr sz="2400">
              <a:latin typeface="Arial"/>
              <a:cs typeface="Arial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Earthwork </a:t>
            </a:r>
            <a:r>
              <a:rPr sz="2400" dirty="0">
                <a:latin typeface="Arial"/>
                <a:cs typeface="Arial"/>
              </a:rPr>
              <a:t>calculations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drainage details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workout  </a:t>
            </a:r>
            <a:r>
              <a:rPr sz="2400" dirty="0">
                <a:latin typeface="Arial"/>
                <a:cs typeface="Arial"/>
              </a:rPr>
              <a:t>from the </a:t>
            </a:r>
            <a:r>
              <a:rPr sz="2400" spc="-5" dirty="0">
                <a:latin typeface="Arial"/>
                <a:cs typeface="Arial"/>
              </a:rPr>
              <a:t>level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books.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Cross </a:t>
            </a:r>
            <a:r>
              <a:rPr sz="2400" dirty="0">
                <a:latin typeface="Arial"/>
                <a:cs typeface="Arial"/>
              </a:rPr>
              <a:t>sectional </a:t>
            </a:r>
            <a:r>
              <a:rPr sz="2400" spc="-5" dirty="0">
                <a:latin typeface="Arial"/>
                <a:cs typeface="Arial"/>
              </a:rPr>
              <a:t>levels are taken at intervals of 50-100m </a:t>
            </a:r>
            <a:r>
              <a:rPr sz="2400" dirty="0">
                <a:latin typeface="Arial"/>
                <a:cs typeface="Arial"/>
              </a:rPr>
              <a:t>in 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Plane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terrain</a:t>
            </a:r>
            <a:r>
              <a:rPr sz="2400" spc="-5" dirty="0">
                <a:latin typeface="Arial"/>
                <a:cs typeface="Arial"/>
              </a:rPr>
              <a:t>, 50-75m in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Rolling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terrain</a:t>
            </a:r>
            <a:r>
              <a:rPr sz="2400" spc="-5" dirty="0">
                <a:latin typeface="Arial"/>
                <a:cs typeface="Arial"/>
              </a:rPr>
              <a:t>, 50m in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built-up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area</a:t>
            </a:r>
            <a:r>
              <a:rPr sz="2400" spc="-5" dirty="0">
                <a:latin typeface="Arial"/>
                <a:cs typeface="Arial"/>
              </a:rPr>
              <a:t>,  20m in </a:t>
            </a:r>
            <a:r>
              <a:rPr sz="2400" spc="-5" dirty="0">
                <a:solidFill>
                  <a:srgbClr val="006FC0"/>
                </a:solidFill>
                <a:latin typeface="Arial"/>
                <a:cs typeface="Arial"/>
              </a:rPr>
              <a:t>Hill</a:t>
            </a:r>
            <a:r>
              <a:rPr sz="24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terrain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Detail soil survey is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 carried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out.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CBR </a:t>
            </a:r>
            <a:r>
              <a:rPr sz="2400" dirty="0">
                <a:latin typeface="Arial"/>
                <a:cs typeface="Arial"/>
              </a:rPr>
              <a:t>value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soils </a:t>
            </a:r>
            <a:r>
              <a:rPr sz="2400" dirty="0">
                <a:latin typeface="Arial"/>
                <a:cs typeface="Arial"/>
              </a:rPr>
              <a:t>along the alignment may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determined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design of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pavement.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The data during </a:t>
            </a:r>
            <a:r>
              <a:rPr sz="2400" dirty="0">
                <a:latin typeface="Arial"/>
                <a:cs typeface="Arial"/>
              </a:rPr>
              <a:t>detailed survey </a:t>
            </a:r>
            <a:r>
              <a:rPr sz="2400" spc="-5" dirty="0">
                <a:latin typeface="Arial"/>
                <a:cs typeface="Arial"/>
              </a:rPr>
              <a:t>should be </a:t>
            </a:r>
            <a:r>
              <a:rPr sz="2400" dirty="0">
                <a:latin typeface="Arial"/>
                <a:cs typeface="Arial"/>
              </a:rPr>
              <a:t>elaborate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complete for </a:t>
            </a:r>
            <a:r>
              <a:rPr sz="2400" dirty="0">
                <a:latin typeface="Arial"/>
                <a:cs typeface="Arial"/>
              </a:rPr>
              <a:t>preparing detailed </a:t>
            </a:r>
            <a:r>
              <a:rPr sz="2400" spc="-5" dirty="0">
                <a:latin typeface="Arial"/>
                <a:cs typeface="Arial"/>
              </a:rPr>
              <a:t>plans, design and </a:t>
            </a:r>
            <a:r>
              <a:rPr sz="2400" dirty="0">
                <a:latin typeface="Arial"/>
                <a:cs typeface="Arial"/>
              </a:rPr>
              <a:t>estimates </a:t>
            </a:r>
            <a:r>
              <a:rPr sz="2400" spc="-5" dirty="0">
                <a:latin typeface="Arial"/>
                <a:cs typeface="Arial"/>
              </a:rPr>
              <a:t>of  </a:t>
            </a:r>
            <a:r>
              <a:rPr sz="2400" dirty="0">
                <a:latin typeface="Arial"/>
                <a:cs typeface="Arial"/>
              </a:rPr>
              <a:t>project.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970" rIns="0" bIns="0" rtlCol="0">
            <a:spAutoFit/>
          </a:bodyPr>
          <a:lstStyle/>
          <a:p>
            <a:pPr marL="2094230">
              <a:lnSpc>
                <a:spcPct val="100000"/>
              </a:lnSpc>
            </a:pP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Drawing and</a:t>
            </a:r>
            <a:r>
              <a:rPr sz="3600" b="1" u="heavy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Report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407921"/>
            <a:ext cx="7939405" cy="4959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Font typeface="Wingdings"/>
              <a:buChar char=""/>
              <a:tabLst>
                <a:tab pos="546100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Key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map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546100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Index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map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546100" algn="l"/>
                <a:tab pos="546735" algn="l"/>
                <a:tab pos="3670300" algn="l"/>
              </a:tabLst>
            </a:pPr>
            <a:r>
              <a:rPr sz="2800" spc="-5" dirty="0">
                <a:latin typeface="Arial"/>
                <a:cs typeface="Arial"/>
              </a:rPr>
              <a:t>Preliminary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survey	plans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546100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Detailed </a:t>
            </a:r>
            <a:r>
              <a:rPr sz="2800" dirty="0">
                <a:latin typeface="Arial"/>
                <a:cs typeface="Arial"/>
              </a:rPr>
              <a:t>plan and longitudinal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section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546100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Detailed </a:t>
            </a:r>
            <a:r>
              <a:rPr sz="2800" dirty="0">
                <a:latin typeface="Arial"/>
                <a:cs typeface="Arial"/>
              </a:rPr>
              <a:t>cross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section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546100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Land acquisition plans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546100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Drawings of </a:t>
            </a:r>
            <a:r>
              <a:rPr sz="2800" dirty="0">
                <a:latin typeface="Arial"/>
                <a:cs typeface="Arial"/>
              </a:rPr>
              <a:t>cross </a:t>
            </a:r>
            <a:r>
              <a:rPr sz="2800" spc="-5" dirty="0">
                <a:latin typeface="Arial"/>
                <a:cs typeface="Arial"/>
              </a:rPr>
              <a:t>drainage and </a:t>
            </a:r>
            <a:r>
              <a:rPr sz="2800" dirty="0">
                <a:latin typeface="Arial"/>
                <a:cs typeface="Arial"/>
              </a:rPr>
              <a:t>other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retaining</a:t>
            </a:r>
            <a:endParaRPr sz="2800">
              <a:latin typeface="Arial"/>
              <a:cs typeface="Arial"/>
            </a:endParaRPr>
          </a:p>
          <a:p>
            <a:pPr marL="5461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structures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546100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Drawings of road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intersections</a:t>
            </a:r>
            <a:endParaRPr sz="28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546100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Land plans showing </a:t>
            </a:r>
            <a:r>
              <a:rPr sz="2800" dirty="0">
                <a:latin typeface="Arial"/>
                <a:cs typeface="Arial"/>
              </a:rPr>
              <a:t>quarries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etc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35" rIns="0" bIns="0" rtlCol="0">
            <a:spAutoFit/>
          </a:bodyPr>
          <a:lstStyle/>
          <a:p>
            <a:pPr marL="1991360">
              <a:lnSpc>
                <a:spcPct val="100000"/>
              </a:lnSpc>
            </a:pP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New highway</a:t>
            </a:r>
            <a:r>
              <a:rPr sz="3600" b="1" u="heavy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u="heavy" spc="-5" dirty="0">
                <a:solidFill>
                  <a:srgbClr val="C00000"/>
                </a:solidFill>
                <a:latin typeface="Arial"/>
                <a:cs typeface="Arial"/>
              </a:rPr>
              <a:t>project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103121"/>
            <a:ext cx="5410835" cy="503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Map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study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Reconnaissance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survey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Preliminary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survey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Location of final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alignment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Detailed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survey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Material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survey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Geometric and </a:t>
            </a:r>
            <a:r>
              <a:rPr sz="2800" dirty="0">
                <a:latin typeface="Arial"/>
                <a:cs typeface="Arial"/>
              </a:rPr>
              <a:t>structural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design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Earth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work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Pavement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construction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Construction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controls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219" rIns="0" bIns="0" rtlCol="0">
            <a:spAutoFit/>
          </a:bodyPr>
          <a:lstStyle/>
          <a:p>
            <a:pPr marL="2787650">
              <a:lnSpc>
                <a:spcPct val="100000"/>
              </a:lnSpc>
            </a:pPr>
            <a:r>
              <a:rPr dirty="0"/>
              <a:t>Bibliography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4490"/>
            <a:ext cx="7793990" cy="156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Khanna, </a:t>
            </a:r>
            <a:r>
              <a:rPr sz="3200" dirty="0">
                <a:latin typeface="Arial"/>
                <a:cs typeface="Arial"/>
              </a:rPr>
              <a:t>S. </a:t>
            </a:r>
            <a:r>
              <a:rPr sz="3200" spc="-5" dirty="0">
                <a:latin typeface="Arial"/>
                <a:cs typeface="Arial"/>
              </a:rPr>
              <a:t>K., </a:t>
            </a:r>
            <a:r>
              <a:rPr sz="3200" dirty="0">
                <a:latin typeface="Arial"/>
                <a:cs typeface="Arial"/>
              </a:rPr>
              <a:t>&amp; Justo, C. E. G.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Highway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i="1" spc="-5" dirty="0">
                <a:latin typeface="Arial"/>
                <a:cs typeface="Arial"/>
              </a:rPr>
              <a:t>engineering. </a:t>
            </a:r>
            <a:r>
              <a:rPr sz="3200" i="1" dirty="0">
                <a:latin typeface="Arial"/>
                <a:cs typeface="Arial"/>
              </a:rPr>
              <a:t>Nem Chand &amp;</a:t>
            </a:r>
            <a:r>
              <a:rPr sz="3200" i="1" spc="-11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Bros.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i="1" dirty="0">
                <a:latin typeface="Arial"/>
                <a:cs typeface="Arial"/>
              </a:rPr>
              <a:t>IRC</a:t>
            </a:r>
            <a:r>
              <a:rPr sz="3200" i="1" spc="-9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Codes.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7630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250" y="222250"/>
            <a:ext cx="8775700" cy="6489700"/>
          </a:xfrm>
          <a:custGeom>
            <a:avLst/>
            <a:gdLst/>
            <a:ahLst/>
            <a:cxnLst/>
            <a:rect l="l" t="t" r="r" b="b"/>
            <a:pathLst>
              <a:path w="8775700" h="6489700">
                <a:moveTo>
                  <a:pt x="0" y="6489700"/>
                </a:moveTo>
                <a:lnTo>
                  <a:pt x="8775700" y="6489700"/>
                </a:lnTo>
                <a:lnTo>
                  <a:pt x="8775700" y="0"/>
                </a:lnTo>
                <a:lnTo>
                  <a:pt x="0" y="0"/>
                </a:lnTo>
                <a:lnTo>
                  <a:pt x="0" y="64897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43200" y="1143063"/>
            <a:ext cx="4064000" cy="584835"/>
          </a:xfrm>
          <a:prstGeom prst="rect">
            <a:avLst/>
          </a:prstGeom>
          <a:ln w="12699">
            <a:solidFill>
              <a:srgbClr val="C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10"/>
              </a:spcBef>
            </a:pPr>
            <a:r>
              <a:rPr sz="3200" spc="-55" dirty="0">
                <a:solidFill>
                  <a:srgbClr val="000000"/>
                </a:solidFill>
                <a:latin typeface="Calibri"/>
                <a:cs typeface="Calibri"/>
              </a:rPr>
              <a:t>Two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lane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two-way</a:t>
            </a:r>
            <a:r>
              <a:rPr sz="3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road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200" y="2743200"/>
            <a:ext cx="2667000" cy="914400"/>
          </a:xfrm>
          <a:custGeom>
            <a:avLst/>
            <a:gdLst/>
            <a:ahLst/>
            <a:cxnLst/>
            <a:rect l="l" t="t" r="r" b="b"/>
            <a:pathLst>
              <a:path w="2667000" h="914400">
                <a:moveTo>
                  <a:pt x="1333500" y="0"/>
                </a:moveTo>
                <a:lnTo>
                  <a:pt x="1264878" y="594"/>
                </a:lnTo>
                <a:lnTo>
                  <a:pt x="1197157" y="2360"/>
                </a:lnTo>
                <a:lnTo>
                  <a:pt x="1130420" y="5268"/>
                </a:lnTo>
                <a:lnTo>
                  <a:pt x="1064752" y="9289"/>
                </a:lnTo>
                <a:lnTo>
                  <a:pt x="1000237" y="14395"/>
                </a:lnTo>
                <a:lnTo>
                  <a:pt x="936957" y="20557"/>
                </a:lnTo>
                <a:lnTo>
                  <a:pt x="874997" y="27745"/>
                </a:lnTo>
                <a:lnTo>
                  <a:pt x="814441" y="35933"/>
                </a:lnTo>
                <a:lnTo>
                  <a:pt x="755372" y="45089"/>
                </a:lnTo>
                <a:lnTo>
                  <a:pt x="697874" y="55187"/>
                </a:lnTo>
                <a:lnTo>
                  <a:pt x="642031" y="66197"/>
                </a:lnTo>
                <a:lnTo>
                  <a:pt x="587926" y="78090"/>
                </a:lnTo>
                <a:lnTo>
                  <a:pt x="535645" y="90837"/>
                </a:lnTo>
                <a:lnTo>
                  <a:pt x="485269" y="104411"/>
                </a:lnTo>
                <a:lnTo>
                  <a:pt x="436884" y="118782"/>
                </a:lnTo>
                <a:lnTo>
                  <a:pt x="390572" y="133921"/>
                </a:lnTo>
                <a:lnTo>
                  <a:pt x="346418" y="149800"/>
                </a:lnTo>
                <a:lnTo>
                  <a:pt x="304506" y="166390"/>
                </a:lnTo>
                <a:lnTo>
                  <a:pt x="264918" y="183662"/>
                </a:lnTo>
                <a:lnTo>
                  <a:pt x="227740" y="201587"/>
                </a:lnTo>
                <a:lnTo>
                  <a:pt x="193054" y="220137"/>
                </a:lnTo>
                <a:lnTo>
                  <a:pt x="131497" y="258997"/>
                </a:lnTo>
                <a:lnTo>
                  <a:pt x="80916" y="300010"/>
                </a:lnTo>
                <a:lnTo>
                  <a:pt x="41982" y="342948"/>
                </a:lnTo>
                <a:lnTo>
                  <a:pt x="15364" y="387579"/>
                </a:lnTo>
                <a:lnTo>
                  <a:pt x="1735" y="433675"/>
                </a:lnTo>
                <a:lnTo>
                  <a:pt x="0" y="457200"/>
                </a:lnTo>
                <a:lnTo>
                  <a:pt x="1735" y="480724"/>
                </a:lnTo>
                <a:lnTo>
                  <a:pt x="15364" y="526820"/>
                </a:lnTo>
                <a:lnTo>
                  <a:pt x="41982" y="571451"/>
                </a:lnTo>
                <a:lnTo>
                  <a:pt x="80916" y="614389"/>
                </a:lnTo>
                <a:lnTo>
                  <a:pt x="131497" y="655402"/>
                </a:lnTo>
                <a:lnTo>
                  <a:pt x="193054" y="694262"/>
                </a:lnTo>
                <a:lnTo>
                  <a:pt x="227740" y="712812"/>
                </a:lnTo>
                <a:lnTo>
                  <a:pt x="264918" y="730737"/>
                </a:lnTo>
                <a:lnTo>
                  <a:pt x="304506" y="748009"/>
                </a:lnTo>
                <a:lnTo>
                  <a:pt x="346418" y="764599"/>
                </a:lnTo>
                <a:lnTo>
                  <a:pt x="390572" y="780478"/>
                </a:lnTo>
                <a:lnTo>
                  <a:pt x="436884" y="795617"/>
                </a:lnTo>
                <a:lnTo>
                  <a:pt x="485269" y="809988"/>
                </a:lnTo>
                <a:lnTo>
                  <a:pt x="535645" y="823562"/>
                </a:lnTo>
                <a:lnTo>
                  <a:pt x="587926" y="836309"/>
                </a:lnTo>
                <a:lnTo>
                  <a:pt x="642031" y="848202"/>
                </a:lnTo>
                <a:lnTo>
                  <a:pt x="697874" y="859212"/>
                </a:lnTo>
                <a:lnTo>
                  <a:pt x="755372" y="869310"/>
                </a:lnTo>
                <a:lnTo>
                  <a:pt x="814441" y="878466"/>
                </a:lnTo>
                <a:lnTo>
                  <a:pt x="874997" y="886654"/>
                </a:lnTo>
                <a:lnTo>
                  <a:pt x="936957" y="893842"/>
                </a:lnTo>
                <a:lnTo>
                  <a:pt x="1000237" y="900004"/>
                </a:lnTo>
                <a:lnTo>
                  <a:pt x="1064752" y="905110"/>
                </a:lnTo>
                <a:lnTo>
                  <a:pt x="1130420" y="909131"/>
                </a:lnTo>
                <a:lnTo>
                  <a:pt x="1197157" y="912039"/>
                </a:lnTo>
                <a:lnTo>
                  <a:pt x="1264878" y="913805"/>
                </a:lnTo>
                <a:lnTo>
                  <a:pt x="1333500" y="914400"/>
                </a:lnTo>
                <a:lnTo>
                  <a:pt x="1402121" y="913805"/>
                </a:lnTo>
                <a:lnTo>
                  <a:pt x="1469842" y="912039"/>
                </a:lnTo>
                <a:lnTo>
                  <a:pt x="1536579" y="909131"/>
                </a:lnTo>
                <a:lnTo>
                  <a:pt x="1602247" y="905110"/>
                </a:lnTo>
                <a:lnTo>
                  <a:pt x="1666762" y="900004"/>
                </a:lnTo>
                <a:lnTo>
                  <a:pt x="1730042" y="893842"/>
                </a:lnTo>
                <a:lnTo>
                  <a:pt x="1792002" y="886654"/>
                </a:lnTo>
                <a:lnTo>
                  <a:pt x="1852558" y="878466"/>
                </a:lnTo>
                <a:lnTo>
                  <a:pt x="1911627" y="869310"/>
                </a:lnTo>
                <a:lnTo>
                  <a:pt x="1969125" y="859212"/>
                </a:lnTo>
                <a:lnTo>
                  <a:pt x="2024968" y="848202"/>
                </a:lnTo>
                <a:lnTo>
                  <a:pt x="2079073" y="836309"/>
                </a:lnTo>
                <a:lnTo>
                  <a:pt x="2131354" y="823562"/>
                </a:lnTo>
                <a:lnTo>
                  <a:pt x="2181730" y="809988"/>
                </a:lnTo>
                <a:lnTo>
                  <a:pt x="2230115" y="795617"/>
                </a:lnTo>
                <a:lnTo>
                  <a:pt x="2276427" y="780478"/>
                </a:lnTo>
                <a:lnTo>
                  <a:pt x="2320581" y="764599"/>
                </a:lnTo>
                <a:lnTo>
                  <a:pt x="2362493" y="748009"/>
                </a:lnTo>
                <a:lnTo>
                  <a:pt x="2402081" y="730737"/>
                </a:lnTo>
                <a:lnTo>
                  <a:pt x="2439259" y="712812"/>
                </a:lnTo>
                <a:lnTo>
                  <a:pt x="2473945" y="694262"/>
                </a:lnTo>
                <a:lnTo>
                  <a:pt x="2535502" y="655402"/>
                </a:lnTo>
                <a:lnTo>
                  <a:pt x="2586083" y="614389"/>
                </a:lnTo>
                <a:lnTo>
                  <a:pt x="2625017" y="571451"/>
                </a:lnTo>
                <a:lnTo>
                  <a:pt x="2651635" y="526820"/>
                </a:lnTo>
                <a:lnTo>
                  <a:pt x="2665264" y="480724"/>
                </a:lnTo>
                <a:lnTo>
                  <a:pt x="2667000" y="457200"/>
                </a:lnTo>
                <a:lnTo>
                  <a:pt x="2665264" y="433675"/>
                </a:lnTo>
                <a:lnTo>
                  <a:pt x="2651635" y="387579"/>
                </a:lnTo>
                <a:lnTo>
                  <a:pt x="2625017" y="342948"/>
                </a:lnTo>
                <a:lnTo>
                  <a:pt x="2586083" y="300010"/>
                </a:lnTo>
                <a:lnTo>
                  <a:pt x="2535502" y="258997"/>
                </a:lnTo>
                <a:lnTo>
                  <a:pt x="2473945" y="220137"/>
                </a:lnTo>
                <a:lnTo>
                  <a:pt x="2439259" y="201587"/>
                </a:lnTo>
                <a:lnTo>
                  <a:pt x="2402081" y="183662"/>
                </a:lnTo>
                <a:lnTo>
                  <a:pt x="2362493" y="166390"/>
                </a:lnTo>
                <a:lnTo>
                  <a:pt x="2320581" y="149800"/>
                </a:lnTo>
                <a:lnTo>
                  <a:pt x="2276427" y="133921"/>
                </a:lnTo>
                <a:lnTo>
                  <a:pt x="2230115" y="118782"/>
                </a:lnTo>
                <a:lnTo>
                  <a:pt x="2181730" y="104411"/>
                </a:lnTo>
                <a:lnTo>
                  <a:pt x="2131354" y="90837"/>
                </a:lnTo>
                <a:lnTo>
                  <a:pt x="2079073" y="78090"/>
                </a:lnTo>
                <a:lnTo>
                  <a:pt x="2024968" y="66197"/>
                </a:lnTo>
                <a:lnTo>
                  <a:pt x="1969125" y="55187"/>
                </a:lnTo>
                <a:lnTo>
                  <a:pt x="1911627" y="45089"/>
                </a:lnTo>
                <a:lnTo>
                  <a:pt x="1852558" y="35933"/>
                </a:lnTo>
                <a:lnTo>
                  <a:pt x="1792002" y="27745"/>
                </a:lnTo>
                <a:lnTo>
                  <a:pt x="1730042" y="20557"/>
                </a:lnTo>
                <a:lnTo>
                  <a:pt x="1666762" y="14395"/>
                </a:lnTo>
                <a:lnTo>
                  <a:pt x="1602247" y="9289"/>
                </a:lnTo>
                <a:lnTo>
                  <a:pt x="1536579" y="5268"/>
                </a:lnTo>
                <a:lnTo>
                  <a:pt x="1469842" y="2360"/>
                </a:lnTo>
                <a:lnTo>
                  <a:pt x="1402121" y="594"/>
                </a:lnTo>
                <a:lnTo>
                  <a:pt x="13335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2743200"/>
            <a:ext cx="2667000" cy="914400"/>
          </a:xfrm>
          <a:custGeom>
            <a:avLst/>
            <a:gdLst/>
            <a:ahLst/>
            <a:cxnLst/>
            <a:rect l="l" t="t" r="r" b="b"/>
            <a:pathLst>
              <a:path w="2667000" h="914400">
                <a:moveTo>
                  <a:pt x="0" y="457200"/>
                </a:moveTo>
                <a:lnTo>
                  <a:pt x="6884" y="410458"/>
                </a:lnTo>
                <a:lnTo>
                  <a:pt x="27091" y="365066"/>
                </a:lnTo>
                <a:lnTo>
                  <a:pt x="59951" y="321253"/>
                </a:lnTo>
                <a:lnTo>
                  <a:pt x="104792" y="279249"/>
                </a:lnTo>
                <a:lnTo>
                  <a:pt x="160945" y="239283"/>
                </a:lnTo>
                <a:lnTo>
                  <a:pt x="227740" y="201587"/>
                </a:lnTo>
                <a:lnTo>
                  <a:pt x="264918" y="183662"/>
                </a:lnTo>
                <a:lnTo>
                  <a:pt x="304506" y="166390"/>
                </a:lnTo>
                <a:lnTo>
                  <a:pt x="346418" y="149800"/>
                </a:lnTo>
                <a:lnTo>
                  <a:pt x="390572" y="133921"/>
                </a:lnTo>
                <a:lnTo>
                  <a:pt x="436884" y="118782"/>
                </a:lnTo>
                <a:lnTo>
                  <a:pt x="485269" y="104411"/>
                </a:lnTo>
                <a:lnTo>
                  <a:pt x="535645" y="90837"/>
                </a:lnTo>
                <a:lnTo>
                  <a:pt x="587926" y="78090"/>
                </a:lnTo>
                <a:lnTo>
                  <a:pt x="642031" y="66197"/>
                </a:lnTo>
                <a:lnTo>
                  <a:pt x="697874" y="55187"/>
                </a:lnTo>
                <a:lnTo>
                  <a:pt x="755372" y="45089"/>
                </a:lnTo>
                <a:lnTo>
                  <a:pt x="814441" y="35933"/>
                </a:lnTo>
                <a:lnTo>
                  <a:pt x="874997" y="27745"/>
                </a:lnTo>
                <a:lnTo>
                  <a:pt x="936957" y="20557"/>
                </a:lnTo>
                <a:lnTo>
                  <a:pt x="1000237" y="14395"/>
                </a:lnTo>
                <a:lnTo>
                  <a:pt x="1064752" y="9289"/>
                </a:lnTo>
                <a:lnTo>
                  <a:pt x="1130420" y="5268"/>
                </a:lnTo>
                <a:lnTo>
                  <a:pt x="1197157" y="2360"/>
                </a:lnTo>
                <a:lnTo>
                  <a:pt x="1264878" y="594"/>
                </a:lnTo>
                <a:lnTo>
                  <a:pt x="1333500" y="0"/>
                </a:lnTo>
                <a:lnTo>
                  <a:pt x="1402121" y="594"/>
                </a:lnTo>
                <a:lnTo>
                  <a:pt x="1469842" y="2360"/>
                </a:lnTo>
                <a:lnTo>
                  <a:pt x="1536579" y="5268"/>
                </a:lnTo>
                <a:lnTo>
                  <a:pt x="1602247" y="9289"/>
                </a:lnTo>
                <a:lnTo>
                  <a:pt x="1666762" y="14395"/>
                </a:lnTo>
                <a:lnTo>
                  <a:pt x="1730042" y="20557"/>
                </a:lnTo>
                <a:lnTo>
                  <a:pt x="1792002" y="27745"/>
                </a:lnTo>
                <a:lnTo>
                  <a:pt x="1852558" y="35933"/>
                </a:lnTo>
                <a:lnTo>
                  <a:pt x="1911627" y="45089"/>
                </a:lnTo>
                <a:lnTo>
                  <a:pt x="1969125" y="55187"/>
                </a:lnTo>
                <a:lnTo>
                  <a:pt x="2024968" y="66197"/>
                </a:lnTo>
                <a:lnTo>
                  <a:pt x="2079073" y="78090"/>
                </a:lnTo>
                <a:lnTo>
                  <a:pt x="2131354" y="90837"/>
                </a:lnTo>
                <a:lnTo>
                  <a:pt x="2181730" y="104411"/>
                </a:lnTo>
                <a:lnTo>
                  <a:pt x="2230115" y="118782"/>
                </a:lnTo>
                <a:lnTo>
                  <a:pt x="2276427" y="133921"/>
                </a:lnTo>
                <a:lnTo>
                  <a:pt x="2320581" y="149800"/>
                </a:lnTo>
                <a:lnTo>
                  <a:pt x="2362493" y="166390"/>
                </a:lnTo>
                <a:lnTo>
                  <a:pt x="2402081" y="183662"/>
                </a:lnTo>
                <a:lnTo>
                  <a:pt x="2439259" y="201587"/>
                </a:lnTo>
                <a:lnTo>
                  <a:pt x="2473945" y="220137"/>
                </a:lnTo>
                <a:lnTo>
                  <a:pt x="2535502" y="258997"/>
                </a:lnTo>
                <a:lnTo>
                  <a:pt x="2586083" y="300010"/>
                </a:lnTo>
                <a:lnTo>
                  <a:pt x="2625017" y="342948"/>
                </a:lnTo>
                <a:lnTo>
                  <a:pt x="2651635" y="387579"/>
                </a:lnTo>
                <a:lnTo>
                  <a:pt x="2665264" y="433675"/>
                </a:lnTo>
                <a:lnTo>
                  <a:pt x="2667000" y="457200"/>
                </a:lnTo>
                <a:lnTo>
                  <a:pt x="2665264" y="480724"/>
                </a:lnTo>
                <a:lnTo>
                  <a:pt x="2660115" y="503941"/>
                </a:lnTo>
                <a:lnTo>
                  <a:pt x="2639908" y="549333"/>
                </a:lnTo>
                <a:lnTo>
                  <a:pt x="2607048" y="593146"/>
                </a:lnTo>
                <a:lnTo>
                  <a:pt x="2562207" y="635150"/>
                </a:lnTo>
                <a:lnTo>
                  <a:pt x="2506054" y="675116"/>
                </a:lnTo>
                <a:lnTo>
                  <a:pt x="2439259" y="712812"/>
                </a:lnTo>
                <a:lnTo>
                  <a:pt x="2402081" y="730737"/>
                </a:lnTo>
                <a:lnTo>
                  <a:pt x="2362493" y="748009"/>
                </a:lnTo>
                <a:lnTo>
                  <a:pt x="2320581" y="764599"/>
                </a:lnTo>
                <a:lnTo>
                  <a:pt x="2276427" y="780478"/>
                </a:lnTo>
                <a:lnTo>
                  <a:pt x="2230115" y="795617"/>
                </a:lnTo>
                <a:lnTo>
                  <a:pt x="2181730" y="809988"/>
                </a:lnTo>
                <a:lnTo>
                  <a:pt x="2131354" y="823562"/>
                </a:lnTo>
                <a:lnTo>
                  <a:pt x="2079073" y="836309"/>
                </a:lnTo>
                <a:lnTo>
                  <a:pt x="2024968" y="848202"/>
                </a:lnTo>
                <a:lnTo>
                  <a:pt x="1969125" y="859212"/>
                </a:lnTo>
                <a:lnTo>
                  <a:pt x="1911627" y="869310"/>
                </a:lnTo>
                <a:lnTo>
                  <a:pt x="1852558" y="878466"/>
                </a:lnTo>
                <a:lnTo>
                  <a:pt x="1792002" y="886654"/>
                </a:lnTo>
                <a:lnTo>
                  <a:pt x="1730042" y="893842"/>
                </a:lnTo>
                <a:lnTo>
                  <a:pt x="1666762" y="900004"/>
                </a:lnTo>
                <a:lnTo>
                  <a:pt x="1602247" y="905110"/>
                </a:lnTo>
                <a:lnTo>
                  <a:pt x="1536579" y="909131"/>
                </a:lnTo>
                <a:lnTo>
                  <a:pt x="1469842" y="912039"/>
                </a:lnTo>
                <a:lnTo>
                  <a:pt x="1402121" y="913805"/>
                </a:lnTo>
                <a:lnTo>
                  <a:pt x="1333500" y="914400"/>
                </a:lnTo>
                <a:lnTo>
                  <a:pt x="1264878" y="913805"/>
                </a:lnTo>
                <a:lnTo>
                  <a:pt x="1197157" y="912039"/>
                </a:lnTo>
                <a:lnTo>
                  <a:pt x="1130420" y="909131"/>
                </a:lnTo>
                <a:lnTo>
                  <a:pt x="1064752" y="905110"/>
                </a:lnTo>
                <a:lnTo>
                  <a:pt x="1000237" y="900004"/>
                </a:lnTo>
                <a:lnTo>
                  <a:pt x="936957" y="893842"/>
                </a:lnTo>
                <a:lnTo>
                  <a:pt x="874997" y="886654"/>
                </a:lnTo>
                <a:lnTo>
                  <a:pt x="814441" y="878466"/>
                </a:lnTo>
                <a:lnTo>
                  <a:pt x="755372" y="869310"/>
                </a:lnTo>
                <a:lnTo>
                  <a:pt x="697874" y="859212"/>
                </a:lnTo>
                <a:lnTo>
                  <a:pt x="642031" y="848202"/>
                </a:lnTo>
                <a:lnTo>
                  <a:pt x="587926" y="836309"/>
                </a:lnTo>
                <a:lnTo>
                  <a:pt x="535645" y="823562"/>
                </a:lnTo>
                <a:lnTo>
                  <a:pt x="485269" y="809988"/>
                </a:lnTo>
                <a:lnTo>
                  <a:pt x="436884" y="795617"/>
                </a:lnTo>
                <a:lnTo>
                  <a:pt x="390572" y="780478"/>
                </a:lnTo>
                <a:lnTo>
                  <a:pt x="346418" y="764599"/>
                </a:lnTo>
                <a:lnTo>
                  <a:pt x="304506" y="748009"/>
                </a:lnTo>
                <a:lnTo>
                  <a:pt x="264918" y="730737"/>
                </a:lnTo>
                <a:lnTo>
                  <a:pt x="227740" y="712812"/>
                </a:lnTo>
                <a:lnTo>
                  <a:pt x="193054" y="694262"/>
                </a:lnTo>
                <a:lnTo>
                  <a:pt x="131497" y="655402"/>
                </a:lnTo>
                <a:lnTo>
                  <a:pt x="80916" y="614389"/>
                </a:lnTo>
                <a:lnTo>
                  <a:pt x="41982" y="571451"/>
                </a:lnTo>
                <a:lnTo>
                  <a:pt x="15364" y="526820"/>
                </a:lnTo>
                <a:lnTo>
                  <a:pt x="1735" y="480724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6288" y="2998342"/>
            <a:ext cx="151447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8400" y="5206110"/>
            <a:ext cx="5638800" cy="103505"/>
          </a:xfrm>
          <a:custGeom>
            <a:avLst/>
            <a:gdLst/>
            <a:ahLst/>
            <a:cxnLst/>
            <a:rect l="l" t="t" r="r" b="b"/>
            <a:pathLst>
              <a:path w="5638800" h="103504">
                <a:moveTo>
                  <a:pt x="88645" y="0"/>
                </a:moveTo>
                <a:lnTo>
                  <a:pt x="0" y="51688"/>
                </a:lnTo>
                <a:lnTo>
                  <a:pt x="88645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5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5" y="10921"/>
                </a:lnTo>
                <a:lnTo>
                  <a:pt x="96012" y="7112"/>
                </a:lnTo>
                <a:lnTo>
                  <a:pt x="92456" y="1015"/>
                </a:lnTo>
                <a:lnTo>
                  <a:pt x="88645" y="0"/>
                </a:lnTo>
                <a:close/>
              </a:path>
              <a:path w="5638800" h="103504">
                <a:moveTo>
                  <a:pt x="5613690" y="51688"/>
                </a:moveTo>
                <a:lnTo>
                  <a:pt x="5543804" y="92455"/>
                </a:lnTo>
                <a:lnTo>
                  <a:pt x="5542788" y="96265"/>
                </a:lnTo>
                <a:lnTo>
                  <a:pt x="5546344" y="102361"/>
                </a:lnTo>
                <a:lnTo>
                  <a:pt x="5550154" y="103377"/>
                </a:lnTo>
                <a:lnTo>
                  <a:pt x="5627909" y="58038"/>
                </a:lnTo>
                <a:lnTo>
                  <a:pt x="5626354" y="58038"/>
                </a:lnTo>
                <a:lnTo>
                  <a:pt x="5626354" y="57150"/>
                </a:lnTo>
                <a:lnTo>
                  <a:pt x="5623052" y="57150"/>
                </a:lnTo>
                <a:lnTo>
                  <a:pt x="5613690" y="51688"/>
                </a:lnTo>
                <a:close/>
              </a:path>
              <a:path w="5638800" h="103504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50"/>
                </a:lnTo>
                <a:lnTo>
                  <a:pt x="15748" y="57150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5638800" h="103504">
                <a:moveTo>
                  <a:pt x="5602804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5602804" y="58038"/>
                </a:lnTo>
                <a:lnTo>
                  <a:pt x="5613690" y="51688"/>
                </a:lnTo>
                <a:lnTo>
                  <a:pt x="5602804" y="45338"/>
                </a:lnTo>
                <a:close/>
              </a:path>
              <a:path w="5638800" h="103504">
                <a:moveTo>
                  <a:pt x="5627909" y="45338"/>
                </a:moveTo>
                <a:lnTo>
                  <a:pt x="5626354" y="45338"/>
                </a:lnTo>
                <a:lnTo>
                  <a:pt x="5626354" y="58038"/>
                </a:lnTo>
                <a:lnTo>
                  <a:pt x="5627909" y="58038"/>
                </a:lnTo>
                <a:lnTo>
                  <a:pt x="5638800" y="51688"/>
                </a:lnTo>
                <a:lnTo>
                  <a:pt x="5627909" y="45338"/>
                </a:lnTo>
                <a:close/>
              </a:path>
              <a:path w="5638800" h="103504">
                <a:moveTo>
                  <a:pt x="15748" y="46227"/>
                </a:moveTo>
                <a:lnTo>
                  <a:pt x="15748" y="57150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5638800" h="103504">
                <a:moveTo>
                  <a:pt x="25109" y="51688"/>
                </a:moveTo>
                <a:lnTo>
                  <a:pt x="15748" y="57150"/>
                </a:lnTo>
                <a:lnTo>
                  <a:pt x="34471" y="57150"/>
                </a:lnTo>
                <a:lnTo>
                  <a:pt x="25109" y="51688"/>
                </a:lnTo>
                <a:close/>
              </a:path>
              <a:path w="5638800" h="103504">
                <a:moveTo>
                  <a:pt x="5623052" y="46227"/>
                </a:moveTo>
                <a:lnTo>
                  <a:pt x="5613690" y="51688"/>
                </a:lnTo>
                <a:lnTo>
                  <a:pt x="5623052" y="57150"/>
                </a:lnTo>
                <a:lnTo>
                  <a:pt x="5623052" y="46227"/>
                </a:lnTo>
                <a:close/>
              </a:path>
              <a:path w="5638800" h="103504">
                <a:moveTo>
                  <a:pt x="5626354" y="46227"/>
                </a:moveTo>
                <a:lnTo>
                  <a:pt x="5623052" y="46227"/>
                </a:lnTo>
                <a:lnTo>
                  <a:pt x="5623052" y="57150"/>
                </a:lnTo>
                <a:lnTo>
                  <a:pt x="5626354" y="57150"/>
                </a:lnTo>
                <a:lnTo>
                  <a:pt x="5626354" y="46227"/>
                </a:lnTo>
                <a:close/>
              </a:path>
              <a:path w="5638800" h="103504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5638800" h="103504">
                <a:moveTo>
                  <a:pt x="5550154" y="0"/>
                </a:moveTo>
                <a:lnTo>
                  <a:pt x="5546344" y="1015"/>
                </a:lnTo>
                <a:lnTo>
                  <a:pt x="5542788" y="7112"/>
                </a:lnTo>
                <a:lnTo>
                  <a:pt x="5543804" y="10921"/>
                </a:lnTo>
                <a:lnTo>
                  <a:pt x="5613690" y="51688"/>
                </a:lnTo>
                <a:lnTo>
                  <a:pt x="5623052" y="46227"/>
                </a:lnTo>
                <a:lnTo>
                  <a:pt x="5626354" y="46227"/>
                </a:lnTo>
                <a:lnTo>
                  <a:pt x="5626354" y="45338"/>
                </a:lnTo>
                <a:lnTo>
                  <a:pt x="5627909" y="45338"/>
                </a:lnTo>
                <a:lnTo>
                  <a:pt x="555015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6200" y="3194050"/>
            <a:ext cx="966469" cy="2063750"/>
          </a:xfrm>
          <a:custGeom>
            <a:avLst/>
            <a:gdLst/>
            <a:ahLst/>
            <a:cxnLst/>
            <a:rect l="l" t="t" r="r" b="b"/>
            <a:pathLst>
              <a:path w="966470" h="2063750">
                <a:moveTo>
                  <a:pt x="869823" y="1967738"/>
                </a:moveTo>
                <a:lnTo>
                  <a:pt x="863726" y="1971294"/>
                </a:lnTo>
                <a:lnTo>
                  <a:pt x="862711" y="1975104"/>
                </a:lnTo>
                <a:lnTo>
                  <a:pt x="914400" y="2063750"/>
                </a:lnTo>
                <a:lnTo>
                  <a:pt x="921731" y="2051177"/>
                </a:lnTo>
                <a:lnTo>
                  <a:pt x="908050" y="2051177"/>
                </a:lnTo>
                <a:lnTo>
                  <a:pt x="908050" y="2027754"/>
                </a:lnTo>
                <a:lnTo>
                  <a:pt x="873633" y="1968754"/>
                </a:lnTo>
                <a:lnTo>
                  <a:pt x="869823" y="1967738"/>
                </a:lnTo>
                <a:close/>
              </a:path>
              <a:path w="966470" h="2063750">
                <a:moveTo>
                  <a:pt x="908050" y="2027754"/>
                </a:moveTo>
                <a:lnTo>
                  <a:pt x="908050" y="2051177"/>
                </a:lnTo>
                <a:lnTo>
                  <a:pt x="920750" y="2051177"/>
                </a:lnTo>
                <a:lnTo>
                  <a:pt x="920750" y="2048002"/>
                </a:lnTo>
                <a:lnTo>
                  <a:pt x="908938" y="2048002"/>
                </a:lnTo>
                <a:lnTo>
                  <a:pt x="914400" y="2038640"/>
                </a:lnTo>
                <a:lnTo>
                  <a:pt x="908050" y="2027754"/>
                </a:lnTo>
                <a:close/>
              </a:path>
              <a:path w="966470" h="2063750">
                <a:moveTo>
                  <a:pt x="958976" y="1967738"/>
                </a:moveTo>
                <a:lnTo>
                  <a:pt x="955166" y="1968754"/>
                </a:lnTo>
                <a:lnTo>
                  <a:pt x="920750" y="2027754"/>
                </a:lnTo>
                <a:lnTo>
                  <a:pt x="920750" y="2051177"/>
                </a:lnTo>
                <a:lnTo>
                  <a:pt x="921731" y="2051177"/>
                </a:lnTo>
                <a:lnTo>
                  <a:pt x="966088" y="1975104"/>
                </a:lnTo>
                <a:lnTo>
                  <a:pt x="965073" y="1971294"/>
                </a:lnTo>
                <a:lnTo>
                  <a:pt x="958976" y="1967738"/>
                </a:lnTo>
                <a:close/>
              </a:path>
              <a:path w="966470" h="2063750">
                <a:moveTo>
                  <a:pt x="914400" y="2038640"/>
                </a:moveTo>
                <a:lnTo>
                  <a:pt x="908938" y="2048002"/>
                </a:lnTo>
                <a:lnTo>
                  <a:pt x="919861" y="2048002"/>
                </a:lnTo>
                <a:lnTo>
                  <a:pt x="914400" y="2038640"/>
                </a:lnTo>
                <a:close/>
              </a:path>
              <a:path w="966470" h="2063750">
                <a:moveTo>
                  <a:pt x="920750" y="2027754"/>
                </a:moveTo>
                <a:lnTo>
                  <a:pt x="914400" y="2038640"/>
                </a:lnTo>
                <a:lnTo>
                  <a:pt x="919861" y="2048002"/>
                </a:lnTo>
                <a:lnTo>
                  <a:pt x="920750" y="2048002"/>
                </a:lnTo>
                <a:lnTo>
                  <a:pt x="920750" y="2027754"/>
                </a:lnTo>
                <a:close/>
              </a:path>
              <a:path w="966470" h="2063750">
                <a:moveTo>
                  <a:pt x="908050" y="6350"/>
                </a:moveTo>
                <a:lnTo>
                  <a:pt x="908050" y="2027754"/>
                </a:lnTo>
                <a:lnTo>
                  <a:pt x="914400" y="2038640"/>
                </a:lnTo>
                <a:lnTo>
                  <a:pt x="920750" y="2027754"/>
                </a:lnTo>
                <a:lnTo>
                  <a:pt x="920750" y="12700"/>
                </a:lnTo>
                <a:lnTo>
                  <a:pt x="914400" y="12700"/>
                </a:lnTo>
                <a:lnTo>
                  <a:pt x="908050" y="6350"/>
                </a:lnTo>
                <a:close/>
              </a:path>
              <a:path w="966470" h="2063750">
                <a:moveTo>
                  <a:pt x="917955" y="0"/>
                </a:moveTo>
                <a:lnTo>
                  <a:pt x="0" y="0"/>
                </a:lnTo>
                <a:lnTo>
                  <a:pt x="0" y="12700"/>
                </a:lnTo>
                <a:lnTo>
                  <a:pt x="908050" y="12700"/>
                </a:lnTo>
                <a:lnTo>
                  <a:pt x="908050" y="6350"/>
                </a:lnTo>
                <a:lnTo>
                  <a:pt x="920750" y="6350"/>
                </a:lnTo>
                <a:lnTo>
                  <a:pt x="920750" y="2794"/>
                </a:lnTo>
                <a:lnTo>
                  <a:pt x="917955" y="0"/>
                </a:lnTo>
                <a:close/>
              </a:path>
              <a:path w="966470" h="2063750">
                <a:moveTo>
                  <a:pt x="920750" y="6350"/>
                </a:moveTo>
                <a:lnTo>
                  <a:pt x="908050" y="6350"/>
                </a:lnTo>
                <a:lnTo>
                  <a:pt x="914400" y="12700"/>
                </a:lnTo>
                <a:lnTo>
                  <a:pt x="920750" y="12700"/>
                </a:lnTo>
                <a:lnTo>
                  <a:pt x="920750" y="63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51054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050" y="222250"/>
            <a:ext cx="5118100" cy="3365500"/>
          </a:xfrm>
          <a:custGeom>
            <a:avLst/>
            <a:gdLst/>
            <a:ahLst/>
            <a:cxnLst/>
            <a:rect l="l" t="t" r="r" b="b"/>
            <a:pathLst>
              <a:path w="5118100" h="3365500">
                <a:moveTo>
                  <a:pt x="0" y="3365500"/>
                </a:moveTo>
                <a:lnTo>
                  <a:pt x="5118100" y="3365500"/>
                </a:lnTo>
                <a:lnTo>
                  <a:pt x="5118100" y="0"/>
                </a:lnTo>
                <a:lnTo>
                  <a:pt x="0" y="0"/>
                </a:lnTo>
                <a:lnTo>
                  <a:pt x="0" y="33655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9800" y="3352800"/>
            <a:ext cx="678180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3450" y="3346450"/>
            <a:ext cx="6794500" cy="3365500"/>
          </a:xfrm>
          <a:custGeom>
            <a:avLst/>
            <a:gdLst/>
            <a:ahLst/>
            <a:cxnLst/>
            <a:rect l="l" t="t" r="r" b="b"/>
            <a:pathLst>
              <a:path w="6794500" h="3365500">
                <a:moveTo>
                  <a:pt x="0" y="3365500"/>
                </a:moveTo>
                <a:lnTo>
                  <a:pt x="6794500" y="3365500"/>
                </a:lnTo>
                <a:lnTo>
                  <a:pt x="6794500" y="0"/>
                </a:lnTo>
                <a:lnTo>
                  <a:pt x="0" y="0"/>
                </a:lnTo>
                <a:lnTo>
                  <a:pt x="0" y="33655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62600" y="228625"/>
            <a:ext cx="1467485" cy="52324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25"/>
              </a:spcBef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shoulder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63110" y="762000"/>
            <a:ext cx="1658620" cy="1905000"/>
          </a:xfrm>
          <a:custGeom>
            <a:avLst/>
            <a:gdLst/>
            <a:ahLst/>
            <a:cxnLst/>
            <a:rect l="l" t="t" r="r" b="b"/>
            <a:pathLst>
              <a:path w="1658620" h="1905000">
                <a:moveTo>
                  <a:pt x="7112" y="1808988"/>
                </a:moveTo>
                <a:lnTo>
                  <a:pt x="1015" y="1812544"/>
                </a:lnTo>
                <a:lnTo>
                  <a:pt x="0" y="1816353"/>
                </a:lnTo>
                <a:lnTo>
                  <a:pt x="51688" y="1905000"/>
                </a:lnTo>
                <a:lnTo>
                  <a:pt x="59020" y="1892427"/>
                </a:lnTo>
                <a:lnTo>
                  <a:pt x="45338" y="1892427"/>
                </a:lnTo>
                <a:lnTo>
                  <a:pt x="45338" y="1869004"/>
                </a:lnTo>
                <a:lnTo>
                  <a:pt x="10922" y="1810003"/>
                </a:lnTo>
                <a:lnTo>
                  <a:pt x="7112" y="1808988"/>
                </a:lnTo>
                <a:close/>
              </a:path>
              <a:path w="1658620" h="1905000">
                <a:moveTo>
                  <a:pt x="45338" y="1869004"/>
                </a:moveTo>
                <a:lnTo>
                  <a:pt x="45338" y="1892427"/>
                </a:lnTo>
                <a:lnTo>
                  <a:pt x="58038" y="1892427"/>
                </a:lnTo>
                <a:lnTo>
                  <a:pt x="58038" y="1889252"/>
                </a:lnTo>
                <a:lnTo>
                  <a:pt x="46227" y="1889252"/>
                </a:lnTo>
                <a:lnTo>
                  <a:pt x="51688" y="1879890"/>
                </a:lnTo>
                <a:lnTo>
                  <a:pt x="45338" y="1869004"/>
                </a:lnTo>
                <a:close/>
              </a:path>
              <a:path w="1658620" h="1905000">
                <a:moveTo>
                  <a:pt x="96265" y="1808988"/>
                </a:moveTo>
                <a:lnTo>
                  <a:pt x="92455" y="1810003"/>
                </a:lnTo>
                <a:lnTo>
                  <a:pt x="58038" y="1869004"/>
                </a:lnTo>
                <a:lnTo>
                  <a:pt x="58038" y="1892427"/>
                </a:lnTo>
                <a:lnTo>
                  <a:pt x="59020" y="1892427"/>
                </a:lnTo>
                <a:lnTo>
                  <a:pt x="103377" y="1816353"/>
                </a:lnTo>
                <a:lnTo>
                  <a:pt x="102362" y="1812544"/>
                </a:lnTo>
                <a:lnTo>
                  <a:pt x="96265" y="1808988"/>
                </a:lnTo>
                <a:close/>
              </a:path>
              <a:path w="1658620" h="1905000">
                <a:moveTo>
                  <a:pt x="51688" y="1879890"/>
                </a:moveTo>
                <a:lnTo>
                  <a:pt x="46227" y="1889252"/>
                </a:lnTo>
                <a:lnTo>
                  <a:pt x="57150" y="1889252"/>
                </a:lnTo>
                <a:lnTo>
                  <a:pt x="51688" y="1879890"/>
                </a:lnTo>
                <a:close/>
              </a:path>
              <a:path w="1658620" h="1905000">
                <a:moveTo>
                  <a:pt x="58038" y="1869004"/>
                </a:moveTo>
                <a:lnTo>
                  <a:pt x="51688" y="1879890"/>
                </a:lnTo>
                <a:lnTo>
                  <a:pt x="57150" y="1889252"/>
                </a:lnTo>
                <a:lnTo>
                  <a:pt x="58038" y="1889252"/>
                </a:lnTo>
                <a:lnTo>
                  <a:pt x="58038" y="1869004"/>
                </a:lnTo>
                <a:close/>
              </a:path>
              <a:path w="1658620" h="1905000">
                <a:moveTo>
                  <a:pt x="1645539" y="946150"/>
                </a:moveTo>
                <a:lnTo>
                  <a:pt x="48133" y="946150"/>
                </a:lnTo>
                <a:lnTo>
                  <a:pt x="45338" y="948944"/>
                </a:lnTo>
                <a:lnTo>
                  <a:pt x="45338" y="1869004"/>
                </a:lnTo>
                <a:lnTo>
                  <a:pt x="51688" y="1879890"/>
                </a:lnTo>
                <a:lnTo>
                  <a:pt x="58038" y="1869004"/>
                </a:lnTo>
                <a:lnTo>
                  <a:pt x="58038" y="958850"/>
                </a:lnTo>
                <a:lnTo>
                  <a:pt x="51688" y="958850"/>
                </a:lnTo>
                <a:lnTo>
                  <a:pt x="58038" y="952500"/>
                </a:lnTo>
                <a:lnTo>
                  <a:pt x="1645539" y="952500"/>
                </a:lnTo>
                <a:lnTo>
                  <a:pt x="1645539" y="946150"/>
                </a:lnTo>
                <a:close/>
              </a:path>
              <a:path w="1658620" h="1905000">
                <a:moveTo>
                  <a:pt x="58038" y="952500"/>
                </a:moveTo>
                <a:lnTo>
                  <a:pt x="51688" y="958850"/>
                </a:lnTo>
                <a:lnTo>
                  <a:pt x="58038" y="958850"/>
                </a:lnTo>
                <a:lnTo>
                  <a:pt x="58038" y="952500"/>
                </a:lnTo>
                <a:close/>
              </a:path>
              <a:path w="1658620" h="1905000">
                <a:moveTo>
                  <a:pt x="1658239" y="946150"/>
                </a:moveTo>
                <a:lnTo>
                  <a:pt x="1651889" y="946150"/>
                </a:lnTo>
                <a:lnTo>
                  <a:pt x="1645539" y="952500"/>
                </a:lnTo>
                <a:lnTo>
                  <a:pt x="58038" y="952500"/>
                </a:lnTo>
                <a:lnTo>
                  <a:pt x="58038" y="958850"/>
                </a:lnTo>
                <a:lnTo>
                  <a:pt x="1655444" y="958850"/>
                </a:lnTo>
                <a:lnTo>
                  <a:pt x="1658239" y="956055"/>
                </a:lnTo>
                <a:lnTo>
                  <a:pt x="1658239" y="946150"/>
                </a:lnTo>
                <a:close/>
              </a:path>
              <a:path w="1658620" h="1905000">
                <a:moveTo>
                  <a:pt x="1658239" y="0"/>
                </a:moveTo>
                <a:lnTo>
                  <a:pt x="1645539" y="0"/>
                </a:lnTo>
                <a:lnTo>
                  <a:pt x="1645539" y="952500"/>
                </a:lnTo>
                <a:lnTo>
                  <a:pt x="1651889" y="946150"/>
                </a:lnTo>
                <a:lnTo>
                  <a:pt x="1658239" y="946150"/>
                </a:lnTo>
                <a:lnTo>
                  <a:pt x="165823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1400" y="2482214"/>
            <a:ext cx="1447800" cy="369570"/>
          </a:xfrm>
          <a:custGeom>
            <a:avLst/>
            <a:gdLst/>
            <a:ahLst/>
            <a:cxnLst/>
            <a:rect l="l" t="t" r="r" b="b"/>
            <a:pathLst>
              <a:path w="1447800" h="369569">
                <a:moveTo>
                  <a:pt x="76073" y="268350"/>
                </a:moveTo>
                <a:lnTo>
                  <a:pt x="73405" y="270637"/>
                </a:lnTo>
                <a:lnTo>
                  <a:pt x="0" y="337185"/>
                </a:lnTo>
                <a:lnTo>
                  <a:pt x="97409" y="369570"/>
                </a:lnTo>
                <a:lnTo>
                  <a:pt x="100964" y="367664"/>
                </a:lnTo>
                <a:lnTo>
                  <a:pt x="102108" y="364363"/>
                </a:lnTo>
                <a:lnTo>
                  <a:pt x="103124" y="361061"/>
                </a:lnTo>
                <a:lnTo>
                  <a:pt x="101346" y="357505"/>
                </a:lnTo>
                <a:lnTo>
                  <a:pt x="98044" y="356362"/>
                </a:lnTo>
                <a:lnTo>
                  <a:pt x="51420" y="340868"/>
                </a:lnTo>
                <a:lnTo>
                  <a:pt x="13588" y="340868"/>
                </a:lnTo>
                <a:lnTo>
                  <a:pt x="10922" y="328422"/>
                </a:lnTo>
                <a:lnTo>
                  <a:pt x="33936" y="323575"/>
                </a:lnTo>
                <a:lnTo>
                  <a:pt x="84582" y="277749"/>
                </a:lnTo>
                <a:lnTo>
                  <a:pt x="84709" y="273685"/>
                </a:lnTo>
                <a:lnTo>
                  <a:pt x="80010" y="268477"/>
                </a:lnTo>
                <a:lnTo>
                  <a:pt x="76073" y="268350"/>
                </a:lnTo>
                <a:close/>
              </a:path>
              <a:path w="1447800" h="369569">
                <a:moveTo>
                  <a:pt x="33936" y="323575"/>
                </a:moveTo>
                <a:lnTo>
                  <a:pt x="10922" y="328422"/>
                </a:lnTo>
                <a:lnTo>
                  <a:pt x="13588" y="340868"/>
                </a:lnTo>
                <a:lnTo>
                  <a:pt x="20825" y="339344"/>
                </a:lnTo>
                <a:lnTo>
                  <a:pt x="16510" y="339344"/>
                </a:lnTo>
                <a:lnTo>
                  <a:pt x="14350" y="328549"/>
                </a:lnTo>
                <a:lnTo>
                  <a:pt x="28440" y="328549"/>
                </a:lnTo>
                <a:lnTo>
                  <a:pt x="33936" y="323575"/>
                </a:lnTo>
                <a:close/>
              </a:path>
              <a:path w="1447800" h="369569">
                <a:moveTo>
                  <a:pt x="36745" y="335991"/>
                </a:moveTo>
                <a:lnTo>
                  <a:pt x="13588" y="340868"/>
                </a:lnTo>
                <a:lnTo>
                  <a:pt x="51420" y="340868"/>
                </a:lnTo>
                <a:lnTo>
                  <a:pt x="36745" y="335991"/>
                </a:lnTo>
                <a:close/>
              </a:path>
              <a:path w="1447800" h="369569">
                <a:moveTo>
                  <a:pt x="14350" y="328549"/>
                </a:moveTo>
                <a:lnTo>
                  <a:pt x="16510" y="339344"/>
                </a:lnTo>
                <a:lnTo>
                  <a:pt x="24655" y="331973"/>
                </a:lnTo>
                <a:lnTo>
                  <a:pt x="14350" y="328549"/>
                </a:lnTo>
                <a:close/>
              </a:path>
              <a:path w="1447800" h="369569">
                <a:moveTo>
                  <a:pt x="24655" y="331973"/>
                </a:moveTo>
                <a:lnTo>
                  <a:pt x="16510" y="339344"/>
                </a:lnTo>
                <a:lnTo>
                  <a:pt x="20825" y="339344"/>
                </a:lnTo>
                <a:lnTo>
                  <a:pt x="36745" y="335991"/>
                </a:lnTo>
                <a:lnTo>
                  <a:pt x="24655" y="331973"/>
                </a:lnTo>
                <a:close/>
              </a:path>
              <a:path w="1447800" h="369569">
                <a:moveTo>
                  <a:pt x="1411053" y="33578"/>
                </a:moveTo>
                <a:lnTo>
                  <a:pt x="33936" y="323575"/>
                </a:lnTo>
                <a:lnTo>
                  <a:pt x="24655" y="331973"/>
                </a:lnTo>
                <a:lnTo>
                  <a:pt x="36745" y="335991"/>
                </a:lnTo>
                <a:lnTo>
                  <a:pt x="1413901" y="45960"/>
                </a:lnTo>
                <a:lnTo>
                  <a:pt x="1423144" y="37596"/>
                </a:lnTo>
                <a:lnTo>
                  <a:pt x="1411053" y="33578"/>
                </a:lnTo>
                <a:close/>
              </a:path>
              <a:path w="1447800" h="369569">
                <a:moveTo>
                  <a:pt x="28440" y="328549"/>
                </a:moveTo>
                <a:lnTo>
                  <a:pt x="14350" y="328549"/>
                </a:lnTo>
                <a:lnTo>
                  <a:pt x="24655" y="331973"/>
                </a:lnTo>
                <a:lnTo>
                  <a:pt x="28440" y="328549"/>
                </a:lnTo>
                <a:close/>
              </a:path>
              <a:path w="1447800" h="369569">
                <a:moveTo>
                  <a:pt x="1436721" y="28701"/>
                </a:moveTo>
                <a:lnTo>
                  <a:pt x="1434211" y="28701"/>
                </a:lnTo>
                <a:lnTo>
                  <a:pt x="1436751" y="41148"/>
                </a:lnTo>
                <a:lnTo>
                  <a:pt x="1413901" y="45960"/>
                </a:lnTo>
                <a:lnTo>
                  <a:pt x="1363217" y="91821"/>
                </a:lnTo>
                <a:lnTo>
                  <a:pt x="1362964" y="95885"/>
                </a:lnTo>
                <a:lnTo>
                  <a:pt x="1367789" y="100964"/>
                </a:lnTo>
                <a:lnTo>
                  <a:pt x="1371727" y="101219"/>
                </a:lnTo>
                <a:lnTo>
                  <a:pt x="1374394" y="98933"/>
                </a:lnTo>
                <a:lnTo>
                  <a:pt x="1447800" y="32385"/>
                </a:lnTo>
                <a:lnTo>
                  <a:pt x="1436721" y="28701"/>
                </a:lnTo>
                <a:close/>
              </a:path>
              <a:path w="1447800" h="369569">
                <a:moveTo>
                  <a:pt x="1423144" y="37596"/>
                </a:moveTo>
                <a:lnTo>
                  <a:pt x="1413901" y="45960"/>
                </a:lnTo>
                <a:lnTo>
                  <a:pt x="1436751" y="41148"/>
                </a:lnTo>
                <a:lnTo>
                  <a:pt x="1433449" y="41021"/>
                </a:lnTo>
                <a:lnTo>
                  <a:pt x="1423144" y="37596"/>
                </a:lnTo>
                <a:close/>
              </a:path>
              <a:path w="1447800" h="369569">
                <a:moveTo>
                  <a:pt x="1431289" y="30225"/>
                </a:moveTo>
                <a:lnTo>
                  <a:pt x="1423144" y="37596"/>
                </a:lnTo>
                <a:lnTo>
                  <a:pt x="1433449" y="41021"/>
                </a:lnTo>
                <a:lnTo>
                  <a:pt x="1431289" y="30225"/>
                </a:lnTo>
                <a:close/>
              </a:path>
              <a:path w="1447800" h="369569">
                <a:moveTo>
                  <a:pt x="1434522" y="30225"/>
                </a:moveTo>
                <a:lnTo>
                  <a:pt x="1431289" y="30225"/>
                </a:lnTo>
                <a:lnTo>
                  <a:pt x="1433449" y="41021"/>
                </a:lnTo>
                <a:lnTo>
                  <a:pt x="1436725" y="41021"/>
                </a:lnTo>
                <a:lnTo>
                  <a:pt x="1434522" y="30225"/>
                </a:lnTo>
                <a:close/>
              </a:path>
              <a:path w="1447800" h="369569">
                <a:moveTo>
                  <a:pt x="1434211" y="28701"/>
                </a:moveTo>
                <a:lnTo>
                  <a:pt x="1411053" y="33578"/>
                </a:lnTo>
                <a:lnTo>
                  <a:pt x="1423144" y="37596"/>
                </a:lnTo>
                <a:lnTo>
                  <a:pt x="1431289" y="30225"/>
                </a:lnTo>
                <a:lnTo>
                  <a:pt x="1434522" y="30225"/>
                </a:lnTo>
                <a:lnTo>
                  <a:pt x="1434211" y="28701"/>
                </a:lnTo>
                <a:close/>
              </a:path>
              <a:path w="1447800" h="369569">
                <a:moveTo>
                  <a:pt x="1350390" y="0"/>
                </a:moveTo>
                <a:lnTo>
                  <a:pt x="1346835" y="1905"/>
                </a:lnTo>
                <a:lnTo>
                  <a:pt x="1345691" y="5207"/>
                </a:lnTo>
                <a:lnTo>
                  <a:pt x="1344676" y="8509"/>
                </a:lnTo>
                <a:lnTo>
                  <a:pt x="1346453" y="12064"/>
                </a:lnTo>
                <a:lnTo>
                  <a:pt x="1349755" y="13208"/>
                </a:lnTo>
                <a:lnTo>
                  <a:pt x="1411053" y="33578"/>
                </a:lnTo>
                <a:lnTo>
                  <a:pt x="1434211" y="28701"/>
                </a:lnTo>
                <a:lnTo>
                  <a:pt x="1436721" y="28701"/>
                </a:lnTo>
                <a:lnTo>
                  <a:pt x="135039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800" y="4724400"/>
            <a:ext cx="1219200" cy="457200"/>
          </a:xfrm>
          <a:prstGeom prst="rect">
            <a:avLst/>
          </a:prstGeom>
          <a:solidFill>
            <a:srgbClr val="4F81BC"/>
          </a:solidFill>
          <a:ln w="25400">
            <a:solidFill>
              <a:srgbClr val="C00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50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Footpath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2857" y="4946777"/>
            <a:ext cx="2592070" cy="499109"/>
          </a:xfrm>
          <a:custGeom>
            <a:avLst/>
            <a:gdLst/>
            <a:ahLst/>
            <a:cxnLst/>
            <a:rect l="l" t="t" r="r" b="b"/>
            <a:pathLst>
              <a:path w="2592070" h="499110">
                <a:moveTo>
                  <a:pt x="2555320" y="463399"/>
                </a:moveTo>
                <a:lnTo>
                  <a:pt x="2494534" y="485775"/>
                </a:lnTo>
                <a:lnTo>
                  <a:pt x="2491359" y="487045"/>
                </a:lnTo>
                <a:lnTo>
                  <a:pt x="2489581" y="490728"/>
                </a:lnTo>
                <a:lnTo>
                  <a:pt x="2490851" y="493903"/>
                </a:lnTo>
                <a:lnTo>
                  <a:pt x="2491994" y="497205"/>
                </a:lnTo>
                <a:lnTo>
                  <a:pt x="2495677" y="498983"/>
                </a:lnTo>
                <a:lnTo>
                  <a:pt x="2498979" y="497713"/>
                </a:lnTo>
                <a:lnTo>
                  <a:pt x="2580925" y="467487"/>
                </a:lnTo>
                <a:lnTo>
                  <a:pt x="2578481" y="467487"/>
                </a:lnTo>
                <a:lnTo>
                  <a:pt x="2555320" y="463399"/>
                </a:lnTo>
                <a:close/>
              </a:path>
              <a:path w="2592070" h="499110">
                <a:moveTo>
                  <a:pt x="2567127" y="459053"/>
                </a:moveTo>
                <a:lnTo>
                  <a:pt x="2555320" y="463399"/>
                </a:lnTo>
                <a:lnTo>
                  <a:pt x="2578481" y="467487"/>
                </a:lnTo>
                <a:lnTo>
                  <a:pt x="2578737" y="466090"/>
                </a:lnTo>
                <a:lnTo>
                  <a:pt x="2575433" y="466090"/>
                </a:lnTo>
                <a:lnTo>
                  <a:pt x="2567127" y="459053"/>
                </a:lnTo>
                <a:close/>
              </a:path>
              <a:path w="2592070" h="499110">
                <a:moveTo>
                  <a:pt x="2513710" y="397129"/>
                </a:moveTo>
                <a:lnTo>
                  <a:pt x="2509647" y="397383"/>
                </a:lnTo>
                <a:lnTo>
                  <a:pt x="2507360" y="400177"/>
                </a:lnTo>
                <a:lnTo>
                  <a:pt x="2505075" y="402844"/>
                </a:lnTo>
                <a:lnTo>
                  <a:pt x="2505456" y="406781"/>
                </a:lnTo>
                <a:lnTo>
                  <a:pt x="2557555" y="450944"/>
                </a:lnTo>
                <a:lnTo>
                  <a:pt x="2580767" y="455041"/>
                </a:lnTo>
                <a:lnTo>
                  <a:pt x="2578481" y="467487"/>
                </a:lnTo>
                <a:lnTo>
                  <a:pt x="2580925" y="467487"/>
                </a:lnTo>
                <a:lnTo>
                  <a:pt x="2591943" y="463423"/>
                </a:lnTo>
                <a:lnTo>
                  <a:pt x="2516378" y="399415"/>
                </a:lnTo>
                <a:lnTo>
                  <a:pt x="2513710" y="397129"/>
                </a:lnTo>
                <a:close/>
              </a:path>
              <a:path w="2592070" h="499110">
                <a:moveTo>
                  <a:pt x="2577338" y="455295"/>
                </a:moveTo>
                <a:lnTo>
                  <a:pt x="2567127" y="459053"/>
                </a:lnTo>
                <a:lnTo>
                  <a:pt x="2575433" y="466090"/>
                </a:lnTo>
                <a:lnTo>
                  <a:pt x="2577338" y="455295"/>
                </a:lnTo>
                <a:close/>
              </a:path>
              <a:path w="2592070" h="499110">
                <a:moveTo>
                  <a:pt x="2580720" y="455295"/>
                </a:moveTo>
                <a:lnTo>
                  <a:pt x="2577338" y="455295"/>
                </a:lnTo>
                <a:lnTo>
                  <a:pt x="2575433" y="466090"/>
                </a:lnTo>
                <a:lnTo>
                  <a:pt x="2578737" y="466090"/>
                </a:lnTo>
                <a:lnTo>
                  <a:pt x="2580720" y="455295"/>
                </a:lnTo>
                <a:close/>
              </a:path>
              <a:path w="2592070" h="499110">
                <a:moveTo>
                  <a:pt x="2286" y="0"/>
                </a:moveTo>
                <a:lnTo>
                  <a:pt x="0" y="12446"/>
                </a:lnTo>
                <a:lnTo>
                  <a:pt x="2555320" y="463399"/>
                </a:lnTo>
                <a:lnTo>
                  <a:pt x="2567127" y="459053"/>
                </a:lnTo>
                <a:lnTo>
                  <a:pt x="2557555" y="450944"/>
                </a:lnTo>
                <a:lnTo>
                  <a:pt x="2286" y="0"/>
                </a:lnTo>
                <a:close/>
              </a:path>
              <a:path w="2592070" h="499110">
                <a:moveTo>
                  <a:pt x="2557555" y="450944"/>
                </a:moveTo>
                <a:lnTo>
                  <a:pt x="2567127" y="459053"/>
                </a:lnTo>
                <a:lnTo>
                  <a:pt x="2577338" y="455295"/>
                </a:lnTo>
                <a:lnTo>
                  <a:pt x="2580720" y="455295"/>
                </a:lnTo>
                <a:lnTo>
                  <a:pt x="2580767" y="455041"/>
                </a:lnTo>
                <a:lnTo>
                  <a:pt x="2557555" y="45094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62800" y="22860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12827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1282700" y="533400"/>
                </a:lnTo>
                <a:lnTo>
                  <a:pt x="1317325" y="526420"/>
                </a:lnTo>
                <a:lnTo>
                  <a:pt x="1345580" y="507380"/>
                </a:lnTo>
                <a:lnTo>
                  <a:pt x="1364620" y="479125"/>
                </a:lnTo>
                <a:lnTo>
                  <a:pt x="1371600" y="444500"/>
                </a:lnTo>
                <a:lnTo>
                  <a:pt x="1371600" y="88900"/>
                </a:lnTo>
                <a:lnTo>
                  <a:pt x="1364620" y="54274"/>
                </a:lnTo>
                <a:lnTo>
                  <a:pt x="1345580" y="26019"/>
                </a:lnTo>
                <a:lnTo>
                  <a:pt x="1317325" y="6979"/>
                </a:lnTo>
                <a:lnTo>
                  <a:pt x="12827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62800" y="22860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1282700" y="0"/>
                </a:lnTo>
                <a:lnTo>
                  <a:pt x="1317325" y="6979"/>
                </a:lnTo>
                <a:lnTo>
                  <a:pt x="1345580" y="26019"/>
                </a:lnTo>
                <a:lnTo>
                  <a:pt x="1364620" y="54274"/>
                </a:lnTo>
                <a:lnTo>
                  <a:pt x="1371600" y="88900"/>
                </a:lnTo>
                <a:lnTo>
                  <a:pt x="1371600" y="444500"/>
                </a:lnTo>
                <a:lnTo>
                  <a:pt x="1364620" y="479125"/>
                </a:lnTo>
                <a:lnTo>
                  <a:pt x="1345580" y="507380"/>
                </a:lnTo>
                <a:lnTo>
                  <a:pt x="1317325" y="526420"/>
                </a:lnTo>
                <a:lnTo>
                  <a:pt x="1282700" y="533400"/>
                </a:lnTo>
                <a:lnTo>
                  <a:pt x="88900" y="533400"/>
                </a:lnTo>
                <a:lnTo>
                  <a:pt x="54274" y="526420"/>
                </a:lnTo>
                <a:lnTo>
                  <a:pt x="26019" y="507380"/>
                </a:lnTo>
                <a:lnTo>
                  <a:pt x="6979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38186" y="2400934"/>
            <a:ext cx="102298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94196" y="2816605"/>
            <a:ext cx="1460500" cy="2898775"/>
          </a:xfrm>
          <a:custGeom>
            <a:avLst/>
            <a:gdLst/>
            <a:ahLst/>
            <a:cxnLst/>
            <a:rect l="l" t="t" r="r" b="b"/>
            <a:pathLst>
              <a:path w="1460500" h="2898775">
                <a:moveTo>
                  <a:pt x="9651" y="2792552"/>
                </a:moveTo>
                <a:lnTo>
                  <a:pt x="2666" y="2792996"/>
                </a:lnTo>
                <a:lnTo>
                  <a:pt x="0" y="2796019"/>
                </a:lnTo>
                <a:lnTo>
                  <a:pt x="253" y="2799524"/>
                </a:lnTo>
                <a:lnTo>
                  <a:pt x="6603" y="2898419"/>
                </a:lnTo>
                <a:lnTo>
                  <a:pt x="19399" y="2890050"/>
                </a:lnTo>
                <a:lnTo>
                  <a:pt x="17906" y="2890050"/>
                </a:lnTo>
                <a:lnTo>
                  <a:pt x="6476" y="2884373"/>
                </a:lnTo>
                <a:lnTo>
                  <a:pt x="17019" y="2863287"/>
                </a:lnTo>
                <a:lnTo>
                  <a:pt x="12826" y="2798699"/>
                </a:lnTo>
                <a:lnTo>
                  <a:pt x="12700" y="2795206"/>
                </a:lnTo>
                <a:lnTo>
                  <a:pt x="9651" y="2792552"/>
                </a:lnTo>
                <a:close/>
              </a:path>
              <a:path w="1460500" h="2898775">
                <a:moveTo>
                  <a:pt x="17019" y="2863287"/>
                </a:moveTo>
                <a:lnTo>
                  <a:pt x="6476" y="2884373"/>
                </a:lnTo>
                <a:lnTo>
                  <a:pt x="17906" y="2890050"/>
                </a:lnTo>
                <a:lnTo>
                  <a:pt x="19564" y="2886735"/>
                </a:lnTo>
                <a:lnTo>
                  <a:pt x="18541" y="2886735"/>
                </a:lnTo>
                <a:lnTo>
                  <a:pt x="8762" y="2881833"/>
                </a:lnTo>
                <a:lnTo>
                  <a:pt x="17838" y="2875893"/>
                </a:lnTo>
                <a:lnTo>
                  <a:pt x="17019" y="2863287"/>
                </a:lnTo>
                <a:close/>
              </a:path>
              <a:path w="1460500" h="2898775">
                <a:moveTo>
                  <a:pt x="85470" y="2831630"/>
                </a:moveTo>
                <a:lnTo>
                  <a:pt x="28461" y="2868941"/>
                </a:lnTo>
                <a:lnTo>
                  <a:pt x="17906" y="2890050"/>
                </a:lnTo>
                <a:lnTo>
                  <a:pt x="19399" y="2890050"/>
                </a:lnTo>
                <a:lnTo>
                  <a:pt x="92455" y="2842260"/>
                </a:lnTo>
                <a:lnTo>
                  <a:pt x="93344" y="2838323"/>
                </a:lnTo>
                <a:lnTo>
                  <a:pt x="91312" y="2835389"/>
                </a:lnTo>
                <a:lnTo>
                  <a:pt x="89407" y="2832455"/>
                </a:lnTo>
                <a:lnTo>
                  <a:pt x="85470" y="2831630"/>
                </a:lnTo>
                <a:close/>
              </a:path>
              <a:path w="1460500" h="2898775">
                <a:moveTo>
                  <a:pt x="17838" y="2875893"/>
                </a:moveTo>
                <a:lnTo>
                  <a:pt x="8762" y="2881833"/>
                </a:lnTo>
                <a:lnTo>
                  <a:pt x="18541" y="2886735"/>
                </a:lnTo>
                <a:lnTo>
                  <a:pt x="17838" y="2875893"/>
                </a:lnTo>
                <a:close/>
              </a:path>
              <a:path w="1460500" h="2898775">
                <a:moveTo>
                  <a:pt x="28461" y="2868941"/>
                </a:moveTo>
                <a:lnTo>
                  <a:pt x="17838" y="2875893"/>
                </a:lnTo>
                <a:lnTo>
                  <a:pt x="18541" y="2886735"/>
                </a:lnTo>
                <a:lnTo>
                  <a:pt x="19564" y="2886735"/>
                </a:lnTo>
                <a:lnTo>
                  <a:pt x="28461" y="2868941"/>
                </a:lnTo>
                <a:close/>
              </a:path>
              <a:path w="1460500" h="2898775">
                <a:moveTo>
                  <a:pt x="1448688" y="0"/>
                </a:moveTo>
                <a:lnTo>
                  <a:pt x="17019" y="2863287"/>
                </a:lnTo>
                <a:lnTo>
                  <a:pt x="17838" y="2875893"/>
                </a:lnTo>
                <a:lnTo>
                  <a:pt x="28461" y="2868941"/>
                </a:lnTo>
                <a:lnTo>
                  <a:pt x="1460119" y="5588"/>
                </a:lnTo>
                <a:lnTo>
                  <a:pt x="144868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916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533400"/>
            <a:ext cx="2438400" cy="914400"/>
          </a:xfrm>
          <a:custGeom>
            <a:avLst/>
            <a:gdLst/>
            <a:ahLst/>
            <a:cxnLst/>
            <a:rect l="l" t="t" r="r" b="b"/>
            <a:pathLst>
              <a:path w="2438400" h="914400">
                <a:moveTo>
                  <a:pt x="1219200" y="0"/>
                </a:moveTo>
                <a:lnTo>
                  <a:pt x="1152306" y="676"/>
                </a:lnTo>
                <a:lnTo>
                  <a:pt x="1086355" y="2683"/>
                </a:lnTo>
                <a:lnTo>
                  <a:pt x="1021440" y="5984"/>
                </a:lnTo>
                <a:lnTo>
                  <a:pt x="957654" y="10546"/>
                </a:lnTo>
                <a:lnTo>
                  <a:pt x="895089" y="16333"/>
                </a:lnTo>
                <a:lnTo>
                  <a:pt x="833840" y="23311"/>
                </a:lnTo>
                <a:lnTo>
                  <a:pt x="773998" y="31444"/>
                </a:lnTo>
                <a:lnTo>
                  <a:pt x="715656" y="40697"/>
                </a:lnTo>
                <a:lnTo>
                  <a:pt x="658909" y="51037"/>
                </a:lnTo>
                <a:lnTo>
                  <a:pt x="603848" y="62427"/>
                </a:lnTo>
                <a:lnTo>
                  <a:pt x="550566" y="74833"/>
                </a:lnTo>
                <a:lnTo>
                  <a:pt x="499158" y="88221"/>
                </a:lnTo>
                <a:lnTo>
                  <a:pt x="449714" y="102554"/>
                </a:lnTo>
                <a:lnTo>
                  <a:pt x="402330" y="117800"/>
                </a:lnTo>
                <a:lnTo>
                  <a:pt x="357097" y="133921"/>
                </a:lnTo>
                <a:lnTo>
                  <a:pt x="314108" y="150884"/>
                </a:lnTo>
                <a:lnTo>
                  <a:pt x="273456" y="168654"/>
                </a:lnTo>
                <a:lnTo>
                  <a:pt x="235236" y="187195"/>
                </a:lnTo>
                <a:lnTo>
                  <a:pt x="199538" y="206474"/>
                </a:lnTo>
                <a:lnTo>
                  <a:pt x="166457" y="226455"/>
                </a:lnTo>
                <a:lnTo>
                  <a:pt x="108516" y="268382"/>
                </a:lnTo>
                <a:lnTo>
                  <a:pt x="62156" y="312700"/>
                </a:lnTo>
                <a:lnTo>
                  <a:pt x="28120" y="359128"/>
                </a:lnTo>
                <a:lnTo>
                  <a:pt x="7154" y="407388"/>
                </a:lnTo>
                <a:lnTo>
                  <a:pt x="0" y="457200"/>
                </a:lnTo>
                <a:lnTo>
                  <a:pt x="1804" y="482282"/>
                </a:lnTo>
                <a:lnTo>
                  <a:pt x="15957" y="531353"/>
                </a:lnTo>
                <a:lnTo>
                  <a:pt x="43551" y="578731"/>
                </a:lnTo>
                <a:lnTo>
                  <a:pt x="83841" y="624139"/>
                </a:lnTo>
                <a:lnTo>
                  <a:pt x="136085" y="667297"/>
                </a:lnTo>
                <a:lnTo>
                  <a:pt x="199538" y="707925"/>
                </a:lnTo>
                <a:lnTo>
                  <a:pt x="235236" y="727204"/>
                </a:lnTo>
                <a:lnTo>
                  <a:pt x="273456" y="745745"/>
                </a:lnTo>
                <a:lnTo>
                  <a:pt x="314108" y="763515"/>
                </a:lnTo>
                <a:lnTo>
                  <a:pt x="357097" y="780478"/>
                </a:lnTo>
                <a:lnTo>
                  <a:pt x="402330" y="796599"/>
                </a:lnTo>
                <a:lnTo>
                  <a:pt x="449714" y="811845"/>
                </a:lnTo>
                <a:lnTo>
                  <a:pt x="499158" y="826178"/>
                </a:lnTo>
                <a:lnTo>
                  <a:pt x="550566" y="839566"/>
                </a:lnTo>
                <a:lnTo>
                  <a:pt x="603848" y="851972"/>
                </a:lnTo>
                <a:lnTo>
                  <a:pt x="658909" y="863362"/>
                </a:lnTo>
                <a:lnTo>
                  <a:pt x="715656" y="873702"/>
                </a:lnTo>
                <a:lnTo>
                  <a:pt x="773998" y="882955"/>
                </a:lnTo>
                <a:lnTo>
                  <a:pt x="833840" y="891088"/>
                </a:lnTo>
                <a:lnTo>
                  <a:pt x="895089" y="898066"/>
                </a:lnTo>
                <a:lnTo>
                  <a:pt x="957654" y="903853"/>
                </a:lnTo>
                <a:lnTo>
                  <a:pt x="1021440" y="908415"/>
                </a:lnTo>
                <a:lnTo>
                  <a:pt x="1086355" y="911716"/>
                </a:lnTo>
                <a:lnTo>
                  <a:pt x="1152306" y="913723"/>
                </a:lnTo>
                <a:lnTo>
                  <a:pt x="1219200" y="914400"/>
                </a:lnTo>
                <a:lnTo>
                  <a:pt x="1286094" y="913723"/>
                </a:lnTo>
                <a:lnTo>
                  <a:pt x="1352046" y="911716"/>
                </a:lnTo>
                <a:lnTo>
                  <a:pt x="1416962" y="908415"/>
                </a:lnTo>
                <a:lnTo>
                  <a:pt x="1480749" y="903853"/>
                </a:lnTo>
                <a:lnTo>
                  <a:pt x="1543314" y="898066"/>
                </a:lnTo>
                <a:lnTo>
                  <a:pt x="1604564" y="891088"/>
                </a:lnTo>
                <a:lnTo>
                  <a:pt x="1664407" y="882955"/>
                </a:lnTo>
                <a:lnTo>
                  <a:pt x="1722748" y="873702"/>
                </a:lnTo>
                <a:lnTo>
                  <a:pt x="1779496" y="863362"/>
                </a:lnTo>
                <a:lnTo>
                  <a:pt x="1834557" y="851972"/>
                </a:lnTo>
                <a:lnTo>
                  <a:pt x="1887838" y="839566"/>
                </a:lnTo>
                <a:lnTo>
                  <a:pt x="1939247" y="826178"/>
                </a:lnTo>
                <a:lnTo>
                  <a:pt x="1988690" y="811845"/>
                </a:lnTo>
                <a:lnTo>
                  <a:pt x="2036074" y="796599"/>
                </a:lnTo>
                <a:lnTo>
                  <a:pt x="2081307" y="780478"/>
                </a:lnTo>
                <a:lnTo>
                  <a:pt x="2124296" y="763515"/>
                </a:lnTo>
                <a:lnTo>
                  <a:pt x="2164947" y="745745"/>
                </a:lnTo>
                <a:lnTo>
                  <a:pt x="2203167" y="727204"/>
                </a:lnTo>
                <a:lnTo>
                  <a:pt x="2238864" y="707925"/>
                </a:lnTo>
                <a:lnTo>
                  <a:pt x="2271945" y="687944"/>
                </a:lnTo>
                <a:lnTo>
                  <a:pt x="2329885" y="646017"/>
                </a:lnTo>
                <a:lnTo>
                  <a:pt x="2376245" y="601699"/>
                </a:lnTo>
                <a:lnTo>
                  <a:pt x="2410279" y="555271"/>
                </a:lnTo>
                <a:lnTo>
                  <a:pt x="2431246" y="507011"/>
                </a:lnTo>
                <a:lnTo>
                  <a:pt x="2438400" y="457200"/>
                </a:lnTo>
                <a:lnTo>
                  <a:pt x="2436596" y="432117"/>
                </a:lnTo>
                <a:lnTo>
                  <a:pt x="2422442" y="383046"/>
                </a:lnTo>
                <a:lnTo>
                  <a:pt x="2394849" y="335668"/>
                </a:lnTo>
                <a:lnTo>
                  <a:pt x="2354559" y="290260"/>
                </a:lnTo>
                <a:lnTo>
                  <a:pt x="2302316" y="247102"/>
                </a:lnTo>
                <a:lnTo>
                  <a:pt x="2238864" y="206474"/>
                </a:lnTo>
                <a:lnTo>
                  <a:pt x="2203167" y="187195"/>
                </a:lnTo>
                <a:lnTo>
                  <a:pt x="2164947" y="168654"/>
                </a:lnTo>
                <a:lnTo>
                  <a:pt x="2124296" y="150884"/>
                </a:lnTo>
                <a:lnTo>
                  <a:pt x="2081307" y="133921"/>
                </a:lnTo>
                <a:lnTo>
                  <a:pt x="2036074" y="117800"/>
                </a:lnTo>
                <a:lnTo>
                  <a:pt x="1988690" y="102554"/>
                </a:lnTo>
                <a:lnTo>
                  <a:pt x="1939247" y="88221"/>
                </a:lnTo>
                <a:lnTo>
                  <a:pt x="1887838" y="74833"/>
                </a:lnTo>
                <a:lnTo>
                  <a:pt x="1834557" y="62427"/>
                </a:lnTo>
                <a:lnTo>
                  <a:pt x="1779496" y="51037"/>
                </a:lnTo>
                <a:lnTo>
                  <a:pt x="1722748" y="40697"/>
                </a:lnTo>
                <a:lnTo>
                  <a:pt x="1664407" y="31444"/>
                </a:lnTo>
                <a:lnTo>
                  <a:pt x="1604564" y="23311"/>
                </a:lnTo>
                <a:lnTo>
                  <a:pt x="1543314" y="16333"/>
                </a:lnTo>
                <a:lnTo>
                  <a:pt x="1480749" y="10546"/>
                </a:lnTo>
                <a:lnTo>
                  <a:pt x="1416962" y="5984"/>
                </a:lnTo>
                <a:lnTo>
                  <a:pt x="1352046" y="2683"/>
                </a:lnTo>
                <a:lnTo>
                  <a:pt x="1286094" y="676"/>
                </a:lnTo>
                <a:lnTo>
                  <a:pt x="1219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533400"/>
            <a:ext cx="2438400" cy="914400"/>
          </a:xfrm>
          <a:custGeom>
            <a:avLst/>
            <a:gdLst/>
            <a:ahLst/>
            <a:cxnLst/>
            <a:rect l="l" t="t" r="r" b="b"/>
            <a:pathLst>
              <a:path w="2438400" h="914400">
                <a:moveTo>
                  <a:pt x="0" y="457200"/>
                </a:moveTo>
                <a:lnTo>
                  <a:pt x="7154" y="407388"/>
                </a:lnTo>
                <a:lnTo>
                  <a:pt x="28120" y="359128"/>
                </a:lnTo>
                <a:lnTo>
                  <a:pt x="62156" y="312700"/>
                </a:lnTo>
                <a:lnTo>
                  <a:pt x="108516" y="268382"/>
                </a:lnTo>
                <a:lnTo>
                  <a:pt x="166457" y="226455"/>
                </a:lnTo>
                <a:lnTo>
                  <a:pt x="199538" y="206474"/>
                </a:lnTo>
                <a:lnTo>
                  <a:pt x="235236" y="187195"/>
                </a:lnTo>
                <a:lnTo>
                  <a:pt x="273456" y="168654"/>
                </a:lnTo>
                <a:lnTo>
                  <a:pt x="314108" y="150884"/>
                </a:lnTo>
                <a:lnTo>
                  <a:pt x="357097" y="133921"/>
                </a:lnTo>
                <a:lnTo>
                  <a:pt x="402330" y="117800"/>
                </a:lnTo>
                <a:lnTo>
                  <a:pt x="449714" y="102554"/>
                </a:lnTo>
                <a:lnTo>
                  <a:pt x="499158" y="88221"/>
                </a:lnTo>
                <a:lnTo>
                  <a:pt x="550566" y="74833"/>
                </a:lnTo>
                <a:lnTo>
                  <a:pt x="603848" y="62427"/>
                </a:lnTo>
                <a:lnTo>
                  <a:pt x="658909" y="51037"/>
                </a:lnTo>
                <a:lnTo>
                  <a:pt x="715656" y="40697"/>
                </a:lnTo>
                <a:lnTo>
                  <a:pt x="773998" y="31444"/>
                </a:lnTo>
                <a:lnTo>
                  <a:pt x="833840" y="23311"/>
                </a:lnTo>
                <a:lnTo>
                  <a:pt x="895089" y="16333"/>
                </a:lnTo>
                <a:lnTo>
                  <a:pt x="957654" y="10546"/>
                </a:lnTo>
                <a:lnTo>
                  <a:pt x="1021440" y="5984"/>
                </a:lnTo>
                <a:lnTo>
                  <a:pt x="1086355" y="2683"/>
                </a:lnTo>
                <a:lnTo>
                  <a:pt x="1152306" y="676"/>
                </a:lnTo>
                <a:lnTo>
                  <a:pt x="1219200" y="0"/>
                </a:lnTo>
                <a:lnTo>
                  <a:pt x="1286094" y="676"/>
                </a:lnTo>
                <a:lnTo>
                  <a:pt x="1352046" y="2683"/>
                </a:lnTo>
                <a:lnTo>
                  <a:pt x="1416962" y="5984"/>
                </a:lnTo>
                <a:lnTo>
                  <a:pt x="1480749" y="10546"/>
                </a:lnTo>
                <a:lnTo>
                  <a:pt x="1543314" y="16333"/>
                </a:lnTo>
                <a:lnTo>
                  <a:pt x="1604564" y="23311"/>
                </a:lnTo>
                <a:lnTo>
                  <a:pt x="1664407" y="31444"/>
                </a:lnTo>
                <a:lnTo>
                  <a:pt x="1722748" y="40697"/>
                </a:lnTo>
                <a:lnTo>
                  <a:pt x="1779496" y="51037"/>
                </a:lnTo>
                <a:lnTo>
                  <a:pt x="1834557" y="62427"/>
                </a:lnTo>
                <a:lnTo>
                  <a:pt x="1887838" y="74833"/>
                </a:lnTo>
                <a:lnTo>
                  <a:pt x="1939247" y="88221"/>
                </a:lnTo>
                <a:lnTo>
                  <a:pt x="1988690" y="102554"/>
                </a:lnTo>
                <a:lnTo>
                  <a:pt x="2036074" y="117800"/>
                </a:lnTo>
                <a:lnTo>
                  <a:pt x="2081307" y="133921"/>
                </a:lnTo>
                <a:lnTo>
                  <a:pt x="2124296" y="150884"/>
                </a:lnTo>
                <a:lnTo>
                  <a:pt x="2164947" y="168654"/>
                </a:lnTo>
                <a:lnTo>
                  <a:pt x="2203167" y="187195"/>
                </a:lnTo>
                <a:lnTo>
                  <a:pt x="2238864" y="206474"/>
                </a:lnTo>
                <a:lnTo>
                  <a:pt x="2271945" y="226455"/>
                </a:lnTo>
                <a:lnTo>
                  <a:pt x="2329885" y="268382"/>
                </a:lnTo>
                <a:lnTo>
                  <a:pt x="2376245" y="312700"/>
                </a:lnTo>
                <a:lnTo>
                  <a:pt x="2410279" y="359128"/>
                </a:lnTo>
                <a:lnTo>
                  <a:pt x="2431246" y="407388"/>
                </a:lnTo>
                <a:lnTo>
                  <a:pt x="2438400" y="457200"/>
                </a:lnTo>
                <a:lnTo>
                  <a:pt x="2436596" y="482282"/>
                </a:lnTo>
                <a:lnTo>
                  <a:pt x="2431246" y="507011"/>
                </a:lnTo>
                <a:lnTo>
                  <a:pt x="2410279" y="555271"/>
                </a:lnTo>
                <a:lnTo>
                  <a:pt x="2376245" y="601699"/>
                </a:lnTo>
                <a:lnTo>
                  <a:pt x="2329885" y="646017"/>
                </a:lnTo>
                <a:lnTo>
                  <a:pt x="2271945" y="687944"/>
                </a:lnTo>
                <a:lnTo>
                  <a:pt x="2238864" y="707925"/>
                </a:lnTo>
                <a:lnTo>
                  <a:pt x="2203167" y="727204"/>
                </a:lnTo>
                <a:lnTo>
                  <a:pt x="2164947" y="745745"/>
                </a:lnTo>
                <a:lnTo>
                  <a:pt x="2124296" y="763515"/>
                </a:lnTo>
                <a:lnTo>
                  <a:pt x="2081307" y="780478"/>
                </a:lnTo>
                <a:lnTo>
                  <a:pt x="2036074" y="796599"/>
                </a:lnTo>
                <a:lnTo>
                  <a:pt x="1988690" y="811845"/>
                </a:lnTo>
                <a:lnTo>
                  <a:pt x="1939247" y="826178"/>
                </a:lnTo>
                <a:lnTo>
                  <a:pt x="1887838" y="839566"/>
                </a:lnTo>
                <a:lnTo>
                  <a:pt x="1834557" y="851972"/>
                </a:lnTo>
                <a:lnTo>
                  <a:pt x="1779496" y="863362"/>
                </a:lnTo>
                <a:lnTo>
                  <a:pt x="1722748" y="873702"/>
                </a:lnTo>
                <a:lnTo>
                  <a:pt x="1664407" y="882955"/>
                </a:lnTo>
                <a:lnTo>
                  <a:pt x="1604564" y="891088"/>
                </a:lnTo>
                <a:lnTo>
                  <a:pt x="1543314" y="898066"/>
                </a:lnTo>
                <a:lnTo>
                  <a:pt x="1480749" y="903853"/>
                </a:lnTo>
                <a:lnTo>
                  <a:pt x="1416962" y="908415"/>
                </a:lnTo>
                <a:lnTo>
                  <a:pt x="1352046" y="911716"/>
                </a:lnTo>
                <a:lnTo>
                  <a:pt x="1286094" y="913723"/>
                </a:lnTo>
                <a:lnTo>
                  <a:pt x="1219200" y="914400"/>
                </a:lnTo>
                <a:lnTo>
                  <a:pt x="1152306" y="913723"/>
                </a:lnTo>
                <a:lnTo>
                  <a:pt x="1086355" y="911716"/>
                </a:lnTo>
                <a:lnTo>
                  <a:pt x="1021440" y="908415"/>
                </a:lnTo>
                <a:lnTo>
                  <a:pt x="957654" y="903853"/>
                </a:lnTo>
                <a:lnTo>
                  <a:pt x="895089" y="898066"/>
                </a:lnTo>
                <a:lnTo>
                  <a:pt x="833840" y="891088"/>
                </a:lnTo>
                <a:lnTo>
                  <a:pt x="773998" y="882955"/>
                </a:lnTo>
                <a:lnTo>
                  <a:pt x="715656" y="873702"/>
                </a:lnTo>
                <a:lnTo>
                  <a:pt x="658909" y="863362"/>
                </a:lnTo>
                <a:lnTo>
                  <a:pt x="603848" y="851972"/>
                </a:lnTo>
                <a:lnTo>
                  <a:pt x="550566" y="839566"/>
                </a:lnTo>
                <a:lnTo>
                  <a:pt x="499158" y="826178"/>
                </a:lnTo>
                <a:lnTo>
                  <a:pt x="449714" y="811845"/>
                </a:lnTo>
                <a:lnTo>
                  <a:pt x="402330" y="796599"/>
                </a:lnTo>
                <a:lnTo>
                  <a:pt x="357097" y="780478"/>
                </a:lnTo>
                <a:lnTo>
                  <a:pt x="314108" y="763515"/>
                </a:lnTo>
                <a:lnTo>
                  <a:pt x="273456" y="745745"/>
                </a:lnTo>
                <a:lnTo>
                  <a:pt x="235236" y="727204"/>
                </a:lnTo>
                <a:lnTo>
                  <a:pt x="199538" y="707925"/>
                </a:lnTo>
                <a:lnTo>
                  <a:pt x="166457" y="687944"/>
                </a:lnTo>
                <a:lnTo>
                  <a:pt x="108516" y="646017"/>
                </a:lnTo>
                <a:lnTo>
                  <a:pt x="62156" y="601699"/>
                </a:lnTo>
                <a:lnTo>
                  <a:pt x="28120" y="555271"/>
                </a:lnTo>
                <a:lnTo>
                  <a:pt x="7154" y="507011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1260" y="701294"/>
            <a:ext cx="969644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ed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shoulder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0" y="228600"/>
            <a:ext cx="2362200" cy="914400"/>
          </a:xfrm>
          <a:custGeom>
            <a:avLst/>
            <a:gdLst/>
            <a:ahLst/>
            <a:cxnLst/>
            <a:rect l="l" t="t" r="r" b="b"/>
            <a:pathLst>
              <a:path w="2362200" h="914400">
                <a:moveTo>
                  <a:pt x="1181100" y="0"/>
                </a:moveTo>
                <a:lnTo>
                  <a:pt x="1114080" y="723"/>
                </a:lnTo>
                <a:lnTo>
                  <a:pt x="1048041" y="2869"/>
                </a:lnTo>
                <a:lnTo>
                  <a:pt x="983082" y="6398"/>
                </a:lnTo>
                <a:lnTo>
                  <a:pt x="919303" y="11272"/>
                </a:lnTo>
                <a:lnTo>
                  <a:pt x="856804" y="17452"/>
                </a:lnTo>
                <a:lnTo>
                  <a:pt x="795684" y="24900"/>
                </a:lnTo>
                <a:lnTo>
                  <a:pt x="736043" y="33576"/>
                </a:lnTo>
                <a:lnTo>
                  <a:pt x="677981" y="43443"/>
                </a:lnTo>
                <a:lnTo>
                  <a:pt x="621597" y="54461"/>
                </a:lnTo>
                <a:lnTo>
                  <a:pt x="566992" y="66592"/>
                </a:lnTo>
                <a:lnTo>
                  <a:pt x="514264" y="79798"/>
                </a:lnTo>
                <a:lnTo>
                  <a:pt x="463515" y="94039"/>
                </a:lnTo>
                <a:lnTo>
                  <a:pt x="414842" y="109278"/>
                </a:lnTo>
                <a:lnTo>
                  <a:pt x="368347" y="125475"/>
                </a:lnTo>
                <a:lnTo>
                  <a:pt x="324129" y="142592"/>
                </a:lnTo>
                <a:lnTo>
                  <a:pt x="282288" y="160591"/>
                </a:lnTo>
                <a:lnTo>
                  <a:pt x="242923" y="179432"/>
                </a:lnTo>
                <a:lnTo>
                  <a:pt x="206134" y="199077"/>
                </a:lnTo>
                <a:lnTo>
                  <a:pt x="172020" y="219488"/>
                </a:lnTo>
                <a:lnTo>
                  <a:pt x="112220" y="262451"/>
                </a:lnTo>
                <a:lnTo>
                  <a:pt x="64321" y="308013"/>
                </a:lnTo>
                <a:lnTo>
                  <a:pt x="29119" y="355864"/>
                </a:lnTo>
                <a:lnTo>
                  <a:pt x="7412" y="405696"/>
                </a:lnTo>
                <a:lnTo>
                  <a:pt x="0" y="457200"/>
                </a:lnTo>
                <a:lnTo>
                  <a:pt x="1869" y="483141"/>
                </a:lnTo>
                <a:lnTo>
                  <a:pt x="16529" y="533847"/>
                </a:lnTo>
                <a:lnTo>
                  <a:pt x="45082" y="582728"/>
                </a:lnTo>
                <a:lnTo>
                  <a:pt x="86733" y="629473"/>
                </a:lnTo>
                <a:lnTo>
                  <a:pt x="140683" y="673774"/>
                </a:lnTo>
                <a:lnTo>
                  <a:pt x="206134" y="715322"/>
                </a:lnTo>
                <a:lnTo>
                  <a:pt x="242923" y="734967"/>
                </a:lnTo>
                <a:lnTo>
                  <a:pt x="282288" y="753808"/>
                </a:lnTo>
                <a:lnTo>
                  <a:pt x="324129" y="771807"/>
                </a:lnTo>
                <a:lnTo>
                  <a:pt x="368347" y="788924"/>
                </a:lnTo>
                <a:lnTo>
                  <a:pt x="414842" y="805121"/>
                </a:lnTo>
                <a:lnTo>
                  <a:pt x="463515" y="820360"/>
                </a:lnTo>
                <a:lnTo>
                  <a:pt x="514264" y="834601"/>
                </a:lnTo>
                <a:lnTo>
                  <a:pt x="566992" y="847807"/>
                </a:lnTo>
                <a:lnTo>
                  <a:pt x="621597" y="859938"/>
                </a:lnTo>
                <a:lnTo>
                  <a:pt x="677981" y="870956"/>
                </a:lnTo>
                <a:lnTo>
                  <a:pt x="736043" y="880823"/>
                </a:lnTo>
                <a:lnTo>
                  <a:pt x="795684" y="889499"/>
                </a:lnTo>
                <a:lnTo>
                  <a:pt x="856804" y="896947"/>
                </a:lnTo>
                <a:lnTo>
                  <a:pt x="919303" y="903127"/>
                </a:lnTo>
                <a:lnTo>
                  <a:pt x="983082" y="908001"/>
                </a:lnTo>
                <a:lnTo>
                  <a:pt x="1048041" y="911530"/>
                </a:lnTo>
                <a:lnTo>
                  <a:pt x="1114080" y="913676"/>
                </a:lnTo>
                <a:lnTo>
                  <a:pt x="1181100" y="914400"/>
                </a:lnTo>
                <a:lnTo>
                  <a:pt x="1248119" y="913676"/>
                </a:lnTo>
                <a:lnTo>
                  <a:pt x="1314158" y="911530"/>
                </a:lnTo>
                <a:lnTo>
                  <a:pt x="1379117" y="908001"/>
                </a:lnTo>
                <a:lnTo>
                  <a:pt x="1442896" y="903127"/>
                </a:lnTo>
                <a:lnTo>
                  <a:pt x="1505395" y="896947"/>
                </a:lnTo>
                <a:lnTo>
                  <a:pt x="1566515" y="889499"/>
                </a:lnTo>
                <a:lnTo>
                  <a:pt x="1626156" y="880823"/>
                </a:lnTo>
                <a:lnTo>
                  <a:pt x="1684218" y="870956"/>
                </a:lnTo>
                <a:lnTo>
                  <a:pt x="1740602" y="859938"/>
                </a:lnTo>
                <a:lnTo>
                  <a:pt x="1795207" y="847807"/>
                </a:lnTo>
                <a:lnTo>
                  <a:pt x="1847935" y="834601"/>
                </a:lnTo>
                <a:lnTo>
                  <a:pt x="1898684" y="820360"/>
                </a:lnTo>
                <a:lnTo>
                  <a:pt x="1947357" y="805121"/>
                </a:lnTo>
                <a:lnTo>
                  <a:pt x="1993852" y="788924"/>
                </a:lnTo>
                <a:lnTo>
                  <a:pt x="2038070" y="771807"/>
                </a:lnTo>
                <a:lnTo>
                  <a:pt x="2079911" y="753808"/>
                </a:lnTo>
                <a:lnTo>
                  <a:pt x="2119276" y="734967"/>
                </a:lnTo>
                <a:lnTo>
                  <a:pt x="2156065" y="715322"/>
                </a:lnTo>
                <a:lnTo>
                  <a:pt x="2190179" y="694911"/>
                </a:lnTo>
                <a:lnTo>
                  <a:pt x="2249979" y="651948"/>
                </a:lnTo>
                <a:lnTo>
                  <a:pt x="2297878" y="606386"/>
                </a:lnTo>
                <a:lnTo>
                  <a:pt x="2333080" y="558535"/>
                </a:lnTo>
                <a:lnTo>
                  <a:pt x="2354787" y="508703"/>
                </a:lnTo>
                <a:lnTo>
                  <a:pt x="2362200" y="457200"/>
                </a:lnTo>
                <a:lnTo>
                  <a:pt x="2360330" y="431258"/>
                </a:lnTo>
                <a:lnTo>
                  <a:pt x="2345670" y="380552"/>
                </a:lnTo>
                <a:lnTo>
                  <a:pt x="2317117" y="331671"/>
                </a:lnTo>
                <a:lnTo>
                  <a:pt x="2275466" y="284926"/>
                </a:lnTo>
                <a:lnTo>
                  <a:pt x="2221516" y="240625"/>
                </a:lnTo>
                <a:lnTo>
                  <a:pt x="2156065" y="199077"/>
                </a:lnTo>
                <a:lnTo>
                  <a:pt x="2119276" y="179432"/>
                </a:lnTo>
                <a:lnTo>
                  <a:pt x="2079911" y="160591"/>
                </a:lnTo>
                <a:lnTo>
                  <a:pt x="2038070" y="142592"/>
                </a:lnTo>
                <a:lnTo>
                  <a:pt x="1993852" y="125475"/>
                </a:lnTo>
                <a:lnTo>
                  <a:pt x="1947357" y="109278"/>
                </a:lnTo>
                <a:lnTo>
                  <a:pt x="1898684" y="94039"/>
                </a:lnTo>
                <a:lnTo>
                  <a:pt x="1847935" y="79798"/>
                </a:lnTo>
                <a:lnTo>
                  <a:pt x="1795207" y="66592"/>
                </a:lnTo>
                <a:lnTo>
                  <a:pt x="1740602" y="54461"/>
                </a:lnTo>
                <a:lnTo>
                  <a:pt x="1684218" y="43443"/>
                </a:lnTo>
                <a:lnTo>
                  <a:pt x="1626156" y="33576"/>
                </a:lnTo>
                <a:lnTo>
                  <a:pt x="1566515" y="24900"/>
                </a:lnTo>
                <a:lnTo>
                  <a:pt x="1505395" y="17452"/>
                </a:lnTo>
                <a:lnTo>
                  <a:pt x="1442896" y="11272"/>
                </a:lnTo>
                <a:lnTo>
                  <a:pt x="1379117" y="6398"/>
                </a:lnTo>
                <a:lnTo>
                  <a:pt x="1314158" y="2869"/>
                </a:lnTo>
                <a:lnTo>
                  <a:pt x="1248119" y="723"/>
                </a:lnTo>
                <a:lnTo>
                  <a:pt x="11811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0" y="228600"/>
            <a:ext cx="2362200" cy="914400"/>
          </a:xfrm>
          <a:custGeom>
            <a:avLst/>
            <a:gdLst/>
            <a:ahLst/>
            <a:cxnLst/>
            <a:rect l="l" t="t" r="r" b="b"/>
            <a:pathLst>
              <a:path w="2362200" h="914400">
                <a:moveTo>
                  <a:pt x="0" y="457200"/>
                </a:moveTo>
                <a:lnTo>
                  <a:pt x="7412" y="405696"/>
                </a:lnTo>
                <a:lnTo>
                  <a:pt x="29119" y="355864"/>
                </a:lnTo>
                <a:lnTo>
                  <a:pt x="64321" y="308013"/>
                </a:lnTo>
                <a:lnTo>
                  <a:pt x="112220" y="262451"/>
                </a:lnTo>
                <a:lnTo>
                  <a:pt x="172020" y="219488"/>
                </a:lnTo>
                <a:lnTo>
                  <a:pt x="206134" y="199077"/>
                </a:lnTo>
                <a:lnTo>
                  <a:pt x="242923" y="179432"/>
                </a:lnTo>
                <a:lnTo>
                  <a:pt x="282288" y="160591"/>
                </a:lnTo>
                <a:lnTo>
                  <a:pt x="324129" y="142592"/>
                </a:lnTo>
                <a:lnTo>
                  <a:pt x="368347" y="125475"/>
                </a:lnTo>
                <a:lnTo>
                  <a:pt x="414842" y="109278"/>
                </a:lnTo>
                <a:lnTo>
                  <a:pt x="463515" y="94039"/>
                </a:lnTo>
                <a:lnTo>
                  <a:pt x="514264" y="79798"/>
                </a:lnTo>
                <a:lnTo>
                  <a:pt x="566992" y="66592"/>
                </a:lnTo>
                <a:lnTo>
                  <a:pt x="621597" y="54461"/>
                </a:lnTo>
                <a:lnTo>
                  <a:pt x="677981" y="43443"/>
                </a:lnTo>
                <a:lnTo>
                  <a:pt x="736043" y="33576"/>
                </a:lnTo>
                <a:lnTo>
                  <a:pt x="795684" y="24900"/>
                </a:lnTo>
                <a:lnTo>
                  <a:pt x="856804" y="17452"/>
                </a:lnTo>
                <a:lnTo>
                  <a:pt x="919303" y="11272"/>
                </a:lnTo>
                <a:lnTo>
                  <a:pt x="983082" y="6398"/>
                </a:lnTo>
                <a:lnTo>
                  <a:pt x="1048041" y="2869"/>
                </a:lnTo>
                <a:lnTo>
                  <a:pt x="1114080" y="723"/>
                </a:lnTo>
                <a:lnTo>
                  <a:pt x="1181100" y="0"/>
                </a:lnTo>
                <a:lnTo>
                  <a:pt x="1248119" y="723"/>
                </a:lnTo>
                <a:lnTo>
                  <a:pt x="1314158" y="2869"/>
                </a:lnTo>
                <a:lnTo>
                  <a:pt x="1379117" y="6398"/>
                </a:lnTo>
                <a:lnTo>
                  <a:pt x="1442896" y="11272"/>
                </a:lnTo>
                <a:lnTo>
                  <a:pt x="1505395" y="17452"/>
                </a:lnTo>
                <a:lnTo>
                  <a:pt x="1566515" y="24900"/>
                </a:lnTo>
                <a:lnTo>
                  <a:pt x="1626156" y="33576"/>
                </a:lnTo>
                <a:lnTo>
                  <a:pt x="1684218" y="43443"/>
                </a:lnTo>
                <a:lnTo>
                  <a:pt x="1740602" y="54461"/>
                </a:lnTo>
                <a:lnTo>
                  <a:pt x="1795207" y="66592"/>
                </a:lnTo>
                <a:lnTo>
                  <a:pt x="1847935" y="79798"/>
                </a:lnTo>
                <a:lnTo>
                  <a:pt x="1898684" y="94039"/>
                </a:lnTo>
                <a:lnTo>
                  <a:pt x="1947357" y="109278"/>
                </a:lnTo>
                <a:lnTo>
                  <a:pt x="1993852" y="125475"/>
                </a:lnTo>
                <a:lnTo>
                  <a:pt x="2038070" y="142592"/>
                </a:lnTo>
                <a:lnTo>
                  <a:pt x="2079911" y="160591"/>
                </a:lnTo>
                <a:lnTo>
                  <a:pt x="2119276" y="179432"/>
                </a:lnTo>
                <a:lnTo>
                  <a:pt x="2156065" y="199077"/>
                </a:lnTo>
                <a:lnTo>
                  <a:pt x="2190179" y="219488"/>
                </a:lnTo>
                <a:lnTo>
                  <a:pt x="2249979" y="262451"/>
                </a:lnTo>
                <a:lnTo>
                  <a:pt x="2297878" y="308013"/>
                </a:lnTo>
                <a:lnTo>
                  <a:pt x="2333080" y="355864"/>
                </a:lnTo>
                <a:lnTo>
                  <a:pt x="2354787" y="405696"/>
                </a:lnTo>
                <a:lnTo>
                  <a:pt x="2362200" y="457200"/>
                </a:lnTo>
                <a:lnTo>
                  <a:pt x="2360330" y="483141"/>
                </a:lnTo>
                <a:lnTo>
                  <a:pt x="2354787" y="508703"/>
                </a:lnTo>
                <a:lnTo>
                  <a:pt x="2333080" y="558535"/>
                </a:lnTo>
                <a:lnTo>
                  <a:pt x="2297878" y="606386"/>
                </a:lnTo>
                <a:lnTo>
                  <a:pt x="2249979" y="651948"/>
                </a:lnTo>
                <a:lnTo>
                  <a:pt x="2190179" y="694911"/>
                </a:lnTo>
                <a:lnTo>
                  <a:pt x="2156065" y="715322"/>
                </a:lnTo>
                <a:lnTo>
                  <a:pt x="2119276" y="734967"/>
                </a:lnTo>
                <a:lnTo>
                  <a:pt x="2079911" y="753808"/>
                </a:lnTo>
                <a:lnTo>
                  <a:pt x="2038070" y="771807"/>
                </a:lnTo>
                <a:lnTo>
                  <a:pt x="1993852" y="788924"/>
                </a:lnTo>
                <a:lnTo>
                  <a:pt x="1947357" y="805121"/>
                </a:lnTo>
                <a:lnTo>
                  <a:pt x="1898684" y="820360"/>
                </a:lnTo>
                <a:lnTo>
                  <a:pt x="1847935" y="834601"/>
                </a:lnTo>
                <a:lnTo>
                  <a:pt x="1795207" y="847807"/>
                </a:lnTo>
                <a:lnTo>
                  <a:pt x="1740602" y="859938"/>
                </a:lnTo>
                <a:lnTo>
                  <a:pt x="1684218" y="870956"/>
                </a:lnTo>
                <a:lnTo>
                  <a:pt x="1626156" y="880823"/>
                </a:lnTo>
                <a:lnTo>
                  <a:pt x="1566515" y="889499"/>
                </a:lnTo>
                <a:lnTo>
                  <a:pt x="1505395" y="896947"/>
                </a:lnTo>
                <a:lnTo>
                  <a:pt x="1442896" y="903127"/>
                </a:lnTo>
                <a:lnTo>
                  <a:pt x="1379117" y="908001"/>
                </a:lnTo>
                <a:lnTo>
                  <a:pt x="1314158" y="911530"/>
                </a:lnTo>
                <a:lnTo>
                  <a:pt x="1248119" y="913676"/>
                </a:lnTo>
                <a:lnTo>
                  <a:pt x="1181100" y="914400"/>
                </a:lnTo>
                <a:lnTo>
                  <a:pt x="1114080" y="913676"/>
                </a:lnTo>
                <a:lnTo>
                  <a:pt x="1048041" y="911530"/>
                </a:lnTo>
                <a:lnTo>
                  <a:pt x="983082" y="908001"/>
                </a:lnTo>
                <a:lnTo>
                  <a:pt x="919303" y="903127"/>
                </a:lnTo>
                <a:lnTo>
                  <a:pt x="856804" y="896947"/>
                </a:lnTo>
                <a:lnTo>
                  <a:pt x="795684" y="889499"/>
                </a:lnTo>
                <a:lnTo>
                  <a:pt x="736043" y="880823"/>
                </a:lnTo>
                <a:lnTo>
                  <a:pt x="677981" y="870956"/>
                </a:lnTo>
                <a:lnTo>
                  <a:pt x="621597" y="859938"/>
                </a:lnTo>
                <a:lnTo>
                  <a:pt x="566992" y="847807"/>
                </a:lnTo>
                <a:lnTo>
                  <a:pt x="514264" y="834601"/>
                </a:lnTo>
                <a:lnTo>
                  <a:pt x="463515" y="820360"/>
                </a:lnTo>
                <a:lnTo>
                  <a:pt x="414842" y="805121"/>
                </a:lnTo>
                <a:lnTo>
                  <a:pt x="368347" y="788924"/>
                </a:lnTo>
                <a:lnTo>
                  <a:pt x="324129" y="771807"/>
                </a:lnTo>
                <a:lnTo>
                  <a:pt x="282288" y="753808"/>
                </a:lnTo>
                <a:lnTo>
                  <a:pt x="242923" y="734967"/>
                </a:lnTo>
                <a:lnTo>
                  <a:pt x="206134" y="715322"/>
                </a:lnTo>
                <a:lnTo>
                  <a:pt x="172020" y="694911"/>
                </a:lnTo>
                <a:lnTo>
                  <a:pt x="112220" y="651948"/>
                </a:lnTo>
                <a:lnTo>
                  <a:pt x="64321" y="606386"/>
                </a:lnTo>
                <a:lnTo>
                  <a:pt x="29119" y="558535"/>
                </a:lnTo>
                <a:lnTo>
                  <a:pt x="7412" y="508703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56603" y="396240"/>
            <a:ext cx="842644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ct val="100000"/>
              </a:lnSpc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Treated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shoulder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32650" y="1143000"/>
            <a:ext cx="439420" cy="1524000"/>
          </a:xfrm>
          <a:custGeom>
            <a:avLst/>
            <a:gdLst/>
            <a:ahLst/>
            <a:cxnLst/>
            <a:rect l="l" t="t" r="r" b="b"/>
            <a:pathLst>
              <a:path w="439420" h="1524000">
                <a:moveTo>
                  <a:pt x="342773" y="1427988"/>
                </a:moveTo>
                <a:lnTo>
                  <a:pt x="336676" y="1431544"/>
                </a:lnTo>
                <a:lnTo>
                  <a:pt x="335660" y="1435353"/>
                </a:lnTo>
                <a:lnTo>
                  <a:pt x="387350" y="1524000"/>
                </a:lnTo>
                <a:lnTo>
                  <a:pt x="394681" y="1511427"/>
                </a:lnTo>
                <a:lnTo>
                  <a:pt x="381000" y="1511427"/>
                </a:lnTo>
                <a:lnTo>
                  <a:pt x="381000" y="1488004"/>
                </a:lnTo>
                <a:lnTo>
                  <a:pt x="346582" y="1429003"/>
                </a:lnTo>
                <a:lnTo>
                  <a:pt x="342773" y="1427988"/>
                </a:lnTo>
                <a:close/>
              </a:path>
              <a:path w="439420" h="1524000">
                <a:moveTo>
                  <a:pt x="381000" y="1488004"/>
                </a:moveTo>
                <a:lnTo>
                  <a:pt x="381000" y="1511427"/>
                </a:lnTo>
                <a:lnTo>
                  <a:pt x="393700" y="1511427"/>
                </a:lnTo>
                <a:lnTo>
                  <a:pt x="393700" y="1508252"/>
                </a:lnTo>
                <a:lnTo>
                  <a:pt x="381889" y="1508252"/>
                </a:lnTo>
                <a:lnTo>
                  <a:pt x="387350" y="1498890"/>
                </a:lnTo>
                <a:lnTo>
                  <a:pt x="381000" y="1488004"/>
                </a:lnTo>
                <a:close/>
              </a:path>
              <a:path w="439420" h="1524000">
                <a:moveTo>
                  <a:pt x="431926" y="1427988"/>
                </a:moveTo>
                <a:lnTo>
                  <a:pt x="428117" y="1429003"/>
                </a:lnTo>
                <a:lnTo>
                  <a:pt x="393700" y="1488004"/>
                </a:lnTo>
                <a:lnTo>
                  <a:pt x="393700" y="1511427"/>
                </a:lnTo>
                <a:lnTo>
                  <a:pt x="394681" y="1511427"/>
                </a:lnTo>
                <a:lnTo>
                  <a:pt x="439039" y="1435353"/>
                </a:lnTo>
                <a:lnTo>
                  <a:pt x="438023" y="1431544"/>
                </a:lnTo>
                <a:lnTo>
                  <a:pt x="431926" y="1427988"/>
                </a:lnTo>
                <a:close/>
              </a:path>
              <a:path w="439420" h="1524000">
                <a:moveTo>
                  <a:pt x="387350" y="1498890"/>
                </a:moveTo>
                <a:lnTo>
                  <a:pt x="381889" y="1508252"/>
                </a:lnTo>
                <a:lnTo>
                  <a:pt x="392810" y="1508252"/>
                </a:lnTo>
                <a:lnTo>
                  <a:pt x="387350" y="1498890"/>
                </a:lnTo>
                <a:close/>
              </a:path>
              <a:path w="439420" h="1524000">
                <a:moveTo>
                  <a:pt x="393700" y="1488004"/>
                </a:moveTo>
                <a:lnTo>
                  <a:pt x="387350" y="1498890"/>
                </a:lnTo>
                <a:lnTo>
                  <a:pt x="392810" y="1508252"/>
                </a:lnTo>
                <a:lnTo>
                  <a:pt x="393700" y="1508252"/>
                </a:lnTo>
                <a:lnTo>
                  <a:pt x="393700" y="1488004"/>
                </a:lnTo>
                <a:close/>
              </a:path>
              <a:path w="439420" h="1524000">
                <a:moveTo>
                  <a:pt x="381000" y="762000"/>
                </a:moveTo>
                <a:lnTo>
                  <a:pt x="381000" y="1488004"/>
                </a:lnTo>
                <a:lnTo>
                  <a:pt x="387350" y="1498890"/>
                </a:lnTo>
                <a:lnTo>
                  <a:pt x="393700" y="1488004"/>
                </a:lnTo>
                <a:lnTo>
                  <a:pt x="393700" y="768350"/>
                </a:lnTo>
                <a:lnTo>
                  <a:pt x="387350" y="768350"/>
                </a:lnTo>
                <a:lnTo>
                  <a:pt x="381000" y="762000"/>
                </a:lnTo>
                <a:close/>
              </a:path>
              <a:path w="439420" h="1524000">
                <a:moveTo>
                  <a:pt x="12700" y="0"/>
                </a:moveTo>
                <a:lnTo>
                  <a:pt x="0" y="0"/>
                </a:lnTo>
                <a:lnTo>
                  <a:pt x="0" y="765555"/>
                </a:lnTo>
                <a:lnTo>
                  <a:pt x="2794" y="768350"/>
                </a:lnTo>
                <a:lnTo>
                  <a:pt x="381000" y="768350"/>
                </a:lnTo>
                <a:lnTo>
                  <a:pt x="381000" y="762000"/>
                </a:lnTo>
                <a:lnTo>
                  <a:pt x="12700" y="762000"/>
                </a:lnTo>
                <a:lnTo>
                  <a:pt x="6350" y="755650"/>
                </a:lnTo>
                <a:lnTo>
                  <a:pt x="12700" y="755650"/>
                </a:lnTo>
                <a:lnTo>
                  <a:pt x="12700" y="0"/>
                </a:lnTo>
                <a:close/>
              </a:path>
              <a:path w="439420" h="1524000">
                <a:moveTo>
                  <a:pt x="390905" y="755650"/>
                </a:moveTo>
                <a:lnTo>
                  <a:pt x="12700" y="755650"/>
                </a:lnTo>
                <a:lnTo>
                  <a:pt x="12700" y="762000"/>
                </a:lnTo>
                <a:lnTo>
                  <a:pt x="381000" y="762000"/>
                </a:lnTo>
                <a:lnTo>
                  <a:pt x="387350" y="768350"/>
                </a:lnTo>
                <a:lnTo>
                  <a:pt x="393700" y="768350"/>
                </a:lnTo>
                <a:lnTo>
                  <a:pt x="393700" y="758444"/>
                </a:lnTo>
                <a:lnTo>
                  <a:pt x="390905" y="755650"/>
                </a:lnTo>
                <a:close/>
              </a:path>
              <a:path w="439420" h="1524000">
                <a:moveTo>
                  <a:pt x="12700" y="755650"/>
                </a:moveTo>
                <a:lnTo>
                  <a:pt x="6350" y="755650"/>
                </a:lnTo>
                <a:lnTo>
                  <a:pt x="12700" y="762000"/>
                </a:lnTo>
                <a:lnTo>
                  <a:pt x="12700" y="7556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96200" y="2812795"/>
            <a:ext cx="304800" cy="165735"/>
          </a:xfrm>
          <a:custGeom>
            <a:avLst/>
            <a:gdLst/>
            <a:ahLst/>
            <a:cxnLst/>
            <a:rect l="l" t="t" r="r" b="b"/>
            <a:pathLst>
              <a:path w="304800" h="165735">
                <a:moveTo>
                  <a:pt x="60071" y="72262"/>
                </a:moveTo>
                <a:lnTo>
                  <a:pt x="56133" y="73151"/>
                </a:lnTo>
                <a:lnTo>
                  <a:pt x="0" y="159003"/>
                </a:lnTo>
                <a:lnTo>
                  <a:pt x="102361" y="165607"/>
                </a:lnTo>
                <a:lnTo>
                  <a:pt x="105409" y="162940"/>
                </a:lnTo>
                <a:lnTo>
                  <a:pt x="105664" y="159512"/>
                </a:lnTo>
                <a:lnTo>
                  <a:pt x="105682" y="159003"/>
                </a:lnTo>
                <a:lnTo>
                  <a:pt x="14097" y="159003"/>
                </a:lnTo>
                <a:lnTo>
                  <a:pt x="8381" y="147700"/>
                </a:lnTo>
                <a:lnTo>
                  <a:pt x="29341" y="137225"/>
                </a:lnTo>
                <a:lnTo>
                  <a:pt x="64770" y="83057"/>
                </a:lnTo>
                <a:lnTo>
                  <a:pt x="66801" y="80137"/>
                </a:lnTo>
                <a:lnTo>
                  <a:pt x="65913" y="76200"/>
                </a:lnTo>
                <a:lnTo>
                  <a:pt x="62992" y="74167"/>
                </a:lnTo>
                <a:lnTo>
                  <a:pt x="60071" y="72262"/>
                </a:lnTo>
                <a:close/>
              </a:path>
              <a:path w="304800" h="165735">
                <a:moveTo>
                  <a:pt x="29341" y="137225"/>
                </a:moveTo>
                <a:lnTo>
                  <a:pt x="8381" y="147700"/>
                </a:lnTo>
                <a:lnTo>
                  <a:pt x="14097" y="159003"/>
                </a:lnTo>
                <a:lnTo>
                  <a:pt x="18416" y="156844"/>
                </a:lnTo>
                <a:lnTo>
                  <a:pt x="16509" y="156844"/>
                </a:lnTo>
                <a:lnTo>
                  <a:pt x="11683" y="147065"/>
                </a:lnTo>
                <a:lnTo>
                  <a:pt x="22905" y="147065"/>
                </a:lnTo>
                <a:lnTo>
                  <a:pt x="29341" y="137225"/>
                </a:lnTo>
                <a:close/>
              </a:path>
              <a:path w="304800" h="165735">
                <a:moveTo>
                  <a:pt x="34959" y="148577"/>
                </a:moveTo>
                <a:lnTo>
                  <a:pt x="14097" y="159003"/>
                </a:lnTo>
                <a:lnTo>
                  <a:pt x="105682" y="159003"/>
                </a:lnTo>
                <a:lnTo>
                  <a:pt x="105791" y="155955"/>
                </a:lnTo>
                <a:lnTo>
                  <a:pt x="103124" y="152907"/>
                </a:lnTo>
                <a:lnTo>
                  <a:pt x="99695" y="152780"/>
                </a:lnTo>
                <a:lnTo>
                  <a:pt x="34959" y="148577"/>
                </a:lnTo>
                <a:close/>
              </a:path>
              <a:path w="304800" h="165735">
                <a:moveTo>
                  <a:pt x="11683" y="147065"/>
                </a:moveTo>
                <a:lnTo>
                  <a:pt x="16509" y="156844"/>
                </a:lnTo>
                <a:lnTo>
                  <a:pt x="22448" y="147765"/>
                </a:lnTo>
                <a:lnTo>
                  <a:pt x="11683" y="147065"/>
                </a:lnTo>
                <a:close/>
              </a:path>
              <a:path w="304800" h="165735">
                <a:moveTo>
                  <a:pt x="22448" y="147765"/>
                </a:moveTo>
                <a:lnTo>
                  <a:pt x="16509" y="156844"/>
                </a:lnTo>
                <a:lnTo>
                  <a:pt x="18416" y="156844"/>
                </a:lnTo>
                <a:lnTo>
                  <a:pt x="34959" y="148577"/>
                </a:lnTo>
                <a:lnTo>
                  <a:pt x="22448" y="147765"/>
                </a:lnTo>
                <a:close/>
              </a:path>
              <a:path w="304800" h="165735">
                <a:moveTo>
                  <a:pt x="269840" y="17030"/>
                </a:moveTo>
                <a:lnTo>
                  <a:pt x="29341" y="137225"/>
                </a:lnTo>
                <a:lnTo>
                  <a:pt x="22448" y="147765"/>
                </a:lnTo>
                <a:lnTo>
                  <a:pt x="34959" y="148577"/>
                </a:lnTo>
                <a:lnTo>
                  <a:pt x="275411" y="28405"/>
                </a:lnTo>
                <a:lnTo>
                  <a:pt x="282337" y="17842"/>
                </a:lnTo>
                <a:lnTo>
                  <a:pt x="269840" y="17030"/>
                </a:lnTo>
                <a:close/>
              </a:path>
              <a:path w="304800" h="165735">
                <a:moveTo>
                  <a:pt x="22905" y="147065"/>
                </a:moveTo>
                <a:lnTo>
                  <a:pt x="11683" y="147065"/>
                </a:lnTo>
                <a:lnTo>
                  <a:pt x="22448" y="147765"/>
                </a:lnTo>
                <a:lnTo>
                  <a:pt x="22905" y="147065"/>
                </a:lnTo>
                <a:close/>
              </a:path>
              <a:path w="304800" h="165735">
                <a:moveTo>
                  <a:pt x="304800" y="6603"/>
                </a:moveTo>
                <a:lnTo>
                  <a:pt x="290702" y="6603"/>
                </a:lnTo>
                <a:lnTo>
                  <a:pt x="296418" y="17906"/>
                </a:lnTo>
                <a:lnTo>
                  <a:pt x="275411" y="28405"/>
                </a:lnTo>
                <a:lnTo>
                  <a:pt x="237998" y="85470"/>
                </a:lnTo>
                <a:lnTo>
                  <a:pt x="238886" y="89407"/>
                </a:lnTo>
                <a:lnTo>
                  <a:pt x="241807" y="91312"/>
                </a:lnTo>
                <a:lnTo>
                  <a:pt x="244728" y="93344"/>
                </a:lnTo>
                <a:lnTo>
                  <a:pt x="248666" y="92455"/>
                </a:lnTo>
                <a:lnTo>
                  <a:pt x="304800" y="6603"/>
                </a:lnTo>
                <a:close/>
              </a:path>
              <a:path w="304800" h="165735">
                <a:moveTo>
                  <a:pt x="282337" y="17842"/>
                </a:moveTo>
                <a:lnTo>
                  <a:pt x="275411" y="28405"/>
                </a:lnTo>
                <a:lnTo>
                  <a:pt x="295147" y="18541"/>
                </a:lnTo>
                <a:lnTo>
                  <a:pt x="293116" y="18541"/>
                </a:lnTo>
                <a:lnTo>
                  <a:pt x="282337" y="17842"/>
                </a:lnTo>
                <a:close/>
              </a:path>
              <a:path w="304800" h="165735">
                <a:moveTo>
                  <a:pt x="288290" y="8762"/>
                </a:moveTo>
                <a:lnTo>
                  <a:pt x="282337" y="17842"/>
                </a:lnTo>
                <a:lnTo>
                  <a:pt x="293116" y="18541"/>
                </a:lnTo>
                <a:lnTo>
                  <a:pt x="288290" y="8762"/>
                </a:lnTo>
                <a:close/>
              </a:path>
              <a:path w="304800" h="165735">
                <a:moveTo>
                  <a:pt x="291794" y="8762"/>
                </a:moveTo>
                <a:lnTo>
                  <a:pt x="288290" y="8762"/>
                </a:lnTo>
                <a:lnTo>
                  <a:pt x="293116" y="18541"/>
                </a:lnTo>
                <a:lnTo>
                  <a:pt x="295147" y="18541"/>
                </a:lnTo>
                <a:lnTo>
                  <a:pt x="296418" y="17906"/>
                </a:lnTo>
                <a:lnTo>
                  <a:pt x="291794" y="8762"/>
                </a:lnTo>
                <a:close/>
              </a:path>
              <a:path w="304800" h="165735">
                <a:moveTo>
                  <a:pt x="290702" y="6603"/>
                </a:moveTo>
                <a:lnTo>
                  <a:pt x="269840" y="17030"/>
                </a:lnTo>
                <a:lnTo>
                  <a:pt x="282337" y="17842"/>
                </a:lnTo>
                <a:lnTo>
                  <a:pt x="288290" y="8762"/>
                </a:lnTo>
                <a:lnTo>
                  <a:pt x="291794" y="8762"/>
                </a:lnTo>
                <a:lnTo>
                  <a:pt x="290702" y="6603"/>
                </a:lnTo>
                <a:close/>
              </a:path>
              <a:path w="304800" h="165735">
                <a:moveTo>
                  <a:pt x="202438" y="0"/>
                </a:moveTo>
                <a:lnTo>
                  <a:pt x="199390" y="2666"/>
                </a:lnTo>
                <a:lnTo>
                  <a:pt x="199135" y="6095"/>
                </a:lnTo>
                <a:lnTo>
                  <a:pt x="199008" y="9651"/>
                </a:lnTo>
                <a:lnTo>
                  <a:pt x="201549" y="12700"/>
                </a:lnTo>
                <a:lnTo>
                  <a:pt x="205104" y="12826"/>
                </a:lnTo>
                <a:lnTo>
                  <a:pt x="269840" y="17030"/>
                </a:lnTo>
                <a:lnTo>
                  <a:pt x="290702" y="6603"/>
                </a:lnTo>
                <a:lnTo>
                  <a:pt x="304800" y="6603"/>
                </a:lnTo>
                <a:lnTo>
                  <a:pt x="2024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2311" y="1447800"/>
            <a:ext cx="591820" cy="1295400"/>
          </a:xfrm>
          <a:custGeom>
            <a:avLst/>
            <a:gdLst/>
            <a:ahLst/>
            <a:cxnLst/>
            <a:rect l="l" t="t" r="r" b="b"/>
            <a:pathLst>
              <a:path w="591819" h="1295400">
                <a:moveTo>
                  <a:pt x="7111" y="1199388"/>
                </a:moveTo>
                <a:lnTo>
                  <a:pt x="1015" y="1202944"/>
                </a:lnTo>
                <a:lnTo>
                  <a:pt x="0" y="1206753"/>
                </a:lnTo>
                <a:lnTo>
                  <a:pt x="51688" y="1295400"/>
                </a:lnTo>
                <a:lnTo>
                  <a:pt x="59020" y="1282827"/>
                </a:lnTo>
                <a:lnTo>
                  <a:pt x="45338" y="1282827"/>
                </a:lnTo>
                <a:lnTo>
                  <a:pt x="45338" y="1259404"/>
                </a:lnTo>
                <a:lnTo>
                  <a:pt x="10921" y="1200403"/>
                </a:lnTo>
                <a:lnTo>
                  <a:pt x="7111" y="1199388"/>
                </a:lnTo>
                <a:close/>
              </a:path>
              <a:path w="591819" h="1295400">
                <a:moveTo>
                  <a:pt x="45338" y="1259404"/>
                </a:moveTo>
                <a:lnTo>
                  <a:pt x="45338" y="1282827"/>
                </a:lnTo>
                <a:lnTo>
                  <a:pt x="58038" y="1282827"/>
                </a:lnTo>
                <a:lnTo>
                  <a:pt x="58038" y="1279652"/>
                </a:lnTo>
                <a:lnTo>
                  <a:pt x="46227" y="1279652"/>
                </a:lnTo>
                <a:lnTo>
                  <a:pt x="51688" y="1270290"/>
                </a:lnTo>
                <a:lnTo>
                  <a:pt x="45338" y="1259404"/>
                </a:lnTo>
                <a:close/>
              </a:path>
              <a:path w="591819" h="1295400">
                <a:moveTo>
                  <a:pt x="96265" y="1199388"/>
                </a:moveTo>
                <a:lnTo>
                  <a:pt x="92455" y="1200403"/>
                </a:lnTo>
                <a:lnTo>
                  <a:pt x="58038" y="1259404"/>
                </a:lnTo>
                <a:lnTo>
                  <a:pt x="58038" y="1282827"/>
                </a:lnTo>
                <a:lnTo>
                  <a:pt x="59020" y="1282827"/>
                </a:lnTo>
                <a:lnTo>
                  <a:pt x="103377" y="1206753"/>
                </a:lnTo>
                <a:lnTo>
                  <a:pt x="102361" y="1202944"/>
                </a:lnTo>
                <a:lnTo>
                  <a:pt x="96265" y="1199388"/>
                </a:lnTo>
                <a:close/>
              </a:path>
              <a:path w="591819" h="1295400">
                <a:moveTo>
                  <a:pt x="51688" y="1270290"/>
                </a:moveTo>
                <a:lnTo>
                  <a:pt x="46227" y="1279652"/>
                </a:lnTo>
                <a:lnTo>
                  <a:pt x="57150" y="1279652"/>
                </a:lnTo>
                <a:lnTo>
                  <a:pt x="51688" y="1270290"/>
                </a:lnTo>
                <a:close/>
              </a:path>
              <a:path w="591819" h="1295400">
                <a:moveTo>
                  <a:pt x="58038" y="1259404"/>
                </a:moveTo>
                <a:lnTo>
                  <a:pt x="51688" y="1270290"/>
                </a:lnTo>
                <a:lnTo>
                  <a:pt x="57150" y="1279652"/>
                </a:lnTo>
                <a:lnTo>
                  <a:pt x="58038" y="1279652"/>
                </a:lnTo>
                <a:lnTo>
                  <a:pt x="58038" y="1259404"/>
                </a:lnTo>
                <a:close/>
              </a:path>
              <a:path w="591819" h="1295400">
                <a:moveTo>
                  <a:pt x="578738" y="641350"/>
                </a:moveTo>
                <a:lnTo>
                  <a:pt x="48132" y="641350"/>
                </a:lnTo>
                <a:lnTo>
                  <a:pt x="45338" y="644144"/>
                </a:lnTo>
                <a:lnTo>
                  <a:pt x="45338" y="1259404"/>
                </a:lnTo>
                <a:lnTo>
                  <a:pt x="51688" y="1270290"/>
                </a:lnTo>
                <a:lnTo>
                  <a:pt x="58038" y="1259404"/>
                </a:lnTo>
                <a:lnTo>
                  <a:pt x="58038" y="654050"/>
                </a:lnTo>
                <a:lnTo>
                  <a:pt x="51688" y="654050"/>
                </a:lnTo>
                <a:lnTo>
                  <a:pt x="58038" y="647700"/>
                </a:lnTo>
                <a:lnTo>
                  <a:pt x="578738" y="647700"/>
                </a:lnTo>
                <a:lnTo>
                  <a:pt x="578738" y="641350"/>
                </a:lnTo>
                <a:close/>
              </a:path>
              <a:path w="591819" h="1295400">
                <a:moveTo>
                  <a:pt x="58038" y="647700"/>
                </a:moveTo>
                <a:lnTo>
                  <a:pt x="51688" y="654050"/>
                </a:lnTo>
                <a:lnTo>
                  <a:pt x="58038" y="654050"/>
                </a:lnTo>
                <a:lnTo>
                  <a:pt x="58038" y="647700"/>
                </a:lnTo>
                <a:close/>
              </a:path>
              <a:path w="591819" h="1295400">
                <a:moveTo>
                  <a:pt x="591438" y="641350"/>
                </a:moveTo>
                <a:lnTo>
                  <a:pt x="585088" y="641350"/>
                </a:lnTo>
                <a:lnTo>
                  <a:pt x="578738" y="647700"/>
                </a:lnTo>
                <a:lnTo>
                  <a:pt x="58038" y="647700"/>
                </a:lnTo>
                <a:lnTo>
                  <a:pt x="58038" y="654050"/>
                </a:lnTo>
                <a:lnTo>
                  <a:pt x="588644" y="654050"/>
                </a:lnTo>
                <a:lnTo>
                  <a:pt x="591438" y="651255"/>
                </a:lnTo>
                <a:lnTo>
                  <a:pt x="591438" y="641350"/>
                </a:lnTo>
                <a:close/>
              </a:path>
              <a:path w="591819" h="1295400">
                <a:moveTo>
                  <a:pt x="591438" y="0"/>
                </a:moveTo>
                <a:lnTo>
                  <a:pt x="578738" y="0"/>
                </a:lnTo>
                <a:lnTo>
                  <a:pt x="578738" y="647700"/>
                </a:lnTo>
                <a:lnTo>
                  <a:pt x="585088" y="641350"/>
                </a:lnTo>
                <a:lnTo>
                  <a:pt x="591438" y="641350"/>
                </a:lnTo>
                <a:lnTo>
                  <a:pt x="5914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5400" y="2859151"/>
            <a:ext cx="457200" cy="149225"/>
          </a:xfrm>
          <a:custGeom>
            <a:avLst/>
            <a:gdLst/>
            <a:ahLst/>
            <a:cxnLst/>
            <a:rect l="l" t="t" r="r" b="b"/>
            <a:pathLst>
              <a:path w="457200" h="149225">
                <a:moveTo>
                  <a:pt x="420634" y="112992"/>
                </a:moveTo>
                <a:lnTo>
                  <a:pt x="360044" y="136016"/>
                </a:lnTo>
                <a:lnTo>
                  <a:pt x="356743" y="137160"/>
                </a:lnTo>
                <a:lnTo>
                  <a:pt x="355092" y="140843"/>
                </a:lnTo>
                <a:lnTo>
                  <a:pt x="357631" y="147447"/>
                </a:lnTo>
                <a:lnTo>
                  <a:pt x="361314" y="149098"/>
                </a:lnTo>
                <a:lnTo>
                  <a:pt x="446170" y="116839"/>
                </a:lnTo>
                <a:lnTo>
                  <a:pt x="443738" y="116839"/>
                </a:lnTo>
                <a:lnTo>
                  <a:pt x="420634" y="112992"/>
                </a:lnTo>
                <a:close/>
              </a:path>
              <a:path w="457200" h="149225">
                <a:moveTo>
                  <a:pt x="432376" y="108530"/>
                </a:moveTo>
                <a:lnTo>
                  <a:pt x="420634" y="112992"/>
                </a:lnTo>
                <a:lnTo>
                  <a:pt x="443738" y="116839"/>
                </a:lnTo>
                <a:lnTo>
                  <a:pt x="443977" y="115443"/>
                </a:lnTo>
                <a:lnTo>
                  <a:pt x="440689" y="115443"/>
                </a:lnTo>
                <a:lnTo>
                  <a:pt x="432376" y="108530"/>
                </a:lnTo>
                <a:close/>
              </a:path>
              <a:path w="457200" h="149225">
                <a:moveTo>
                  <a:pt x="378332" y="47116"/>
                </a:moveTo>
                <a:lnTo>
                  <a:pt x="374269" y="47498"/>
                </a:lnTo>
                <a:lnTo>
                  <a:pt x="372110" y="50164"/>
                </a:lnTo>
                <a:lnTo>
                  <a:pt x="369824" y="52832"/>
                </a:lnTo>
                <a:lnTo>
                  <a:pt x="370205" y="56896"/>
                </a:lnTo>
                <a:lnTo>
                  <a:pt x="372872" y="59054"/>
                </a:lnTo>
                <a:lnTo>
                  <a:pt x="422578" y="100384"/>
                </a:lnTo>
                <a:lnTo>
                  <a:pt x="445897" y="104266"/>
                </a:lnTo>
                <a:lnTo>
                  <a:pt x="443738" y="116839"/>
                </a:lnTo>
                <a:lnTo>
                  <a:pt x="446170" y="116839"/>
                </a:lnTo>
                <a:lnTo>
                  <a:pt x="457200" y="112649"/>
                </a:lnTo>
                <a:lnTo>
                  <a:pt x="381000" y="49275"/>
                </a:lnTo>
                <a:lnTo>
                  <a:pt x="378332" y="47116"/>
                </a:lnTo>
                <a:close/>
              </a:path>
              <a:path w="457200" h="149225">
                <a:moveTo>
                  <a:pt x="442594" y="104648"/>
                </a:moveTo>
                <a:lnTo>
                  <a:pt x="432376" y="108530"/>
                </a:lnTo>
                <a:lnTo>
                  <a:pt x="440689" y="115443"/>
                </a:lnTo>
                <a:lnTo>
                  <a:pt x="442594" y="104648"/>
                </a:lnTo>
                <a:close/>
              </a:path>
              <a:path w="457200" h="149225">
                <a:moveTo>
                  <a:pt x="445831" y="104648"/>
                </a:moveTo>
                <a:lnTo>
                  <a:pt x="442594" y="104648"/>
                </a:lnTo>
                <a:lnTo>
                  <a:pt x="440689" y="115443"/>
                </a:lnTo>
                <a:lnTo>
                  <a:pt x="443977" y="115443"/>
                </a:lnTo>
                <a:lnTo>
                  <a:pt x="445831" y="104648"/>
                </a:lnTo>
                <a:close/>
              </a:path>
              <a:path w="457200" h="149225">
                <a:moveTo>
                  <a:pt x="36565" y="36105"/>
                </a:moveTo>
                <a:lnTo>
                  <a:pt x="24823" y="40567"/>
                </a:lnTo>
                <a:lnTo>
                  <a:pt x="34621" y="48713"/>
                </a:lnTo>
                <a:lnTo>
                  <a:pt x="420634" y="112992"/>
                </a:lnTo>
                <a:lnTo>
                  <a:pt x="432376" y="108530"/>
                </a:lnTo>
                <a:lnTo>
                  <a:pt x="422578" y="100384"/>
                </a:lnTo>
                <a:lnTo>
                  <a:pt x="36565" y="36105"/>
                </a:lnTo>
                <a:close/>
              </a:path>
              <a:path w="457200" h="149225">
                <a:moveTo>
                  <a:pt x="422578" y="100384"/>
                </a:moveTo>
                <a:lnTo>
                  <a:pt x="432376" y="108530"/>
                </a:lnTo>
                <a:lnTo>
                  <a:pt x="442594" y="104648"/>
                </a:lnTo>
                <a:lnTo>
                  <a:pt x="445831" y="104648"/>
                </a:lnTo>
                <a:lnTo>
                  <a:pt x="445897" y="104266"/>
                </a:lnTo>
                <a:lnTo>
                  <a:pt x="422578" y="100384"/>
                </a:lnTo>
                <a:close/>
              </a:path>
              <a:path w="457200" h="149225">
                <a:moveTo>
                  <a:pt x="95884" y="0"/>
                </a:moveTo>
                <a:lnTo>
                  <a:pt x="0" y="36449"/>
                </a:lnTo>
                <a:lnTo>
                  <a:pt x="76200" y="99822"/>
                </a:lnTo>
                <a:lnTo>
                  <a:pt x="78866" y="101981"/>
                </a:lnTo>
                <a:lnTo>
                  <a:pt x="82931" y="101600"/>
                </a:lnTo>
                <a:lnTo>
                  <a:pt x="85090" y="98933"/>
                </a:lnTo>
                <a:lnTo>
                  <a:pt x="87375" y="96265"/>
                </a:lnTo>
                <a:lnTo>
                  <a:pt x="86994" y="92201"/>
                </a:lnTo>
                <a:lnTo>
                  <a:pt x="84328" y="90043"/>
                </a:lnTo>
                <a:lnTo>
                  <a:pt x="34621" y="48713"/>
                </a:lnTo>
                <a:lnTo>
                  <a:pt x="11303" y="44831"/>
                </a:lnTo>
                <a:lnTo>
                  <a:pt x="13462" y="32258"/>
                </a:lnTo>
                <a:lnTo>
                  <a:pt x="46689" y="32258"/>
                </a:lnTo>
                <a:lnTo>
                  <a:pt x="97155" y="13081"/>
                </a:lnTo>
                <a:lnTo>
                  <a:pt x="100456" y="11937"/>
                </a:lnTo>
                <a:lnTo>
                  <a:pt x="102108" y="8254"/>
                </a:lnTo>
                <a:lnTo>
                  <a:pt x="99568" y="1650"/>
                </a:lnTo>
                <a:lnTo>
                  <a:pt x="95884" y="0"/>
                </a:lnTo>
                <a:close/>
              </a:path>
              <a:path w="457200" h="149225">
                <a:moveTo>
                  <a:pt x="13462" y="32258"/>
                </a:moveTo>
                <a:lnTo>
                  <a:pt x="11303" y="44831"/>
                </a:lnTo>
                <a:lnTo>
                  <a:pt x="34621" y="48713"/>
                </a:lnTo>
                <a:lnTo>
                  <a:pt x="29493" y="44450"/>
                </a:lnTo>
                <a:lnTo>
                  <a:pt x="14605" y="44450"/>
                </a:lnTo>
                <a:lnTo>
                  <a:pt x="16509" y="33654"/>
                </a:lnTo>
                <a:lnTo>
                  <a:pt x="21851" y="33654"/>
                </a:lnTo>
                <a:lnTo>
                  <a:pt x="13462" y="32258"/>
                </a:lnTo>
                <a:close/>
              </a:path>
              <a:path w="457200" h="149225">
                <a:moveTo>
                  <a:pt x="16509" y="33654"/>
                </a:moveTo>
                <a:lnTo>
                  <a:pt x="14605" y="44450"/>
                </a:lnTo>
                <a:lnTo>
                  <a:pt x="24823" y="40567"/>
                </a:lnTo>
                <a:lnTo>
                  <a:pt x="16509" y="33654"/>
                </a:lnTo>
                <a:close/>
              </a:path>
              <a:path w="457200" h="149225">
                <a:moveTo>
                  <a:pt x="24823" y="40567"/>
                </a:moveTo>
                <a:lnTo>
                  <a:pt x="14605" y="44450"/>
                </a:lnTo>
                <a:lnTo>
                  <a:pt x="29493" y="44450"/>
                </a:lnTo>
                <a:lnTo>
                  <a:pt x="24823" y="40567"/>
                </a:lnTo>
                <a:close/>
              </a:path>
              <a:path w="457200" h="149225">
                <a:moveTo>
                  <a:pt x="21851" y="33654"/>
                </a:moveTo>
                <a:lnTo>
                  <a:pt x="16509" y="33654"/>
                </a:lnTo>
                <a:lnTo>
                  <a:pt x="24823" y="40567"/>
                </a:lnTo>
                <a:lnTo>
                  <a:pt x="36565" y="36105"/>
                </a:lnTo>
                <a:lnTo>
                  <a:pt x="21851" y="33654"/>
                </a:lnTo>
                <a:close/>
              </a:path>
              <a:path w="457200" h="149225">
                <a:moveTo>
                  <a:pt x="46689" y="32258"/>
                </a:moveTo>
                <a:lnTo>
                  <a:pt x="13462" y="32258"/>
                </a:lnTo>
                <a:lnTo>
                  <a:pt x="36565" y="36105"/>
                </a:lnTo>
                <a:lnTo>
                  <a:pt x="46689" y="3225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6501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3600" b="1" u="heavy" spc="-5" dirty="0">
                <a:latin typeface="Times New Roman"/>
                <a:cs typeface="Times New Roman"/>
              </a:rPr>
              <a:t>Railways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253490"/>
            <a:ext cx="8531860" cy="3159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transportation along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railways track  </a:t>
            </a:r>
            <a:r>
              <a:rPr sz="3200" dirty="0">
                <a:latin typeface="Arial"/>
                <a:cs typeface="Arial"/>
              </a:rPr>
              <a:t>could </a:t>
            </a:r>
            <a:r>
              <a:rPr sz="3200" spc="-1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advantageous by railways between 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stations both </a:t>
            </a: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the passengers </a:t>
            </a:r>
            <a:r>
              <a:rPr sz="3200" spc="-10" dirty="0">
                <a:latin typeface="Arial"/>
                <a:cs typeface="Arial"/>
              </a:rPr>
              <a:t>and  </a:t>
            </a:r>
            <a:r>
              <a:rPr sz="3200" spc="-5" dirty="0">
                <a:latin typeface="Arial"/>
                <a:cs typeface="Arial"/>
              </a:rPr>
              <a:t>goods, particularly </a:t>
            </a: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long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distance.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It depends </a:t>
            </a:r>
            <a:r>
              <a:rPr sz="3200" spc="-10" dirty="0">
                <a:latin typeface="Arial"/>
                <a:cs typeface="Arial"/>
              </a:rPr>
              <a:t>upon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>
                <a:latin typeface="Arial"/>
                <a:cs typeface="Arial"/>
              </a:rPr>
              <a:t>road </a:t>
            </a:r>
            <a:r>
              <a:rPr sz="3200" spc="-5" smtClean="0">
                <a:latin typeface="Arial"/>
                <a:cs typeface="Arial"/>
              </a:rPr>
              <a:t>transport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 smtClean="0">
                <a:latin typeface="Arial"/>
                <a:cs typeface="Arial"/>
              </a:rPr>
              <a:t>Safety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28600"/>
            <a:ext cx="84074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650" y="222250"/>
            <a:ext cx="8420100" cy="6337300"/>
          </a:xfrm>
          <a:custGeom>
            <a:avLst/>
            <a:gdLst/>
            <a:ahLst/>
            <a:cxnLst/>
            <a:rect l="l" t="t" r="r" b="b"/>
            <a:pathLst>
              <a:path w="8420100" h="6337300">
                <a:moveTo>
                  <a:pt x="0" y="6337300"/>
                </a:moveTo>
                <a:lnTo>
                  <a:pt x="8420100" y="6337300"/>
                </a:lnTo>
                <a:lnTo>
                  <a:pt x="8420100" y="0"/>
                </a:lnTo>
                <a:lnTo>
                  <a:pt x="0" y="0"/>
                </a:lnTo>
                <a:lnTo>
                  <a:pt x="0" y="63373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0" y="1752600"/>
            <a:ext cx="2514600" cy="762000"/>
          </a:xfrm>
          <a:custGeom>
            <a:avLst/>
            <a:gdLst/>
            <a:ahLst/>
            <a:cxnLst/>
            <a:rect l="l" t="t" r="r" b="b"/>
            <a:pathLst>
              <a:path w="2514600" h="762000">
                <a:moveTo>
                  <a:pt x="1257300" y="0"/>
                </a:moveTo>
                <a:lnTo>
                  <a:pt x="1185948" y="603"/>
                </a:lnTo>
                <a:lnTo>
                  <a:pt x="1115642" y="2390"/>
                </a:lnTo>
                <a:lnTo>
                  <a:pt x="1046486" y="5331"/>
                </a:lnTo>
                <a:lnTo>
                  <a:pt x="978588" y="9391"/>
                </a:lnTo>
                <a:lnTo>
                  <a:pt x="912052" y="14540"/>
                </a:lnTo>
                <a:lnTo>
                  <a:pt x="846986" y="20745"/>
                </a:lnTo>
                <a:lnTo>
                  <a:pt x="783495" y="27974"/>
                </a:lnTo>
                <a:lnTo>
                  <a:pt x="721686" y="36195"/>
                </a:lnTo>
                <a:lnTo>
                  <a:pt x="661664" y="45376"/>
                </a:lnTo>
                <a:lnTo>
                  <a:pt x="603535" y="55483"/>
                </a:lnTo>
                <a:lnTo>
                  <a:pt x="547407" y="66487"/>
                </a:lnTo>
                <a:lnTo>
                  <a:pt x="493384" y="78353"/>
                </a:lnTo>
                <a:lnTo>
                  <a:pt x="441573" y="91051"/>
                </a:lnTo>
                <a:lnTo>
                  <a:pt x="392080" y="104547"/>
                </a:lnTo>
                <a:lnTo>
                  <a:pt x="345011" y="118810"/>
                </a:lnTo>
                <a:lnTo>
                  <a:pt x="300473" y="133808"/>
                </a:lnTo>
                <a:lnTo>
                  <a:pt x="258570" y="149508"/>
                </a:lnTo>
                <a:lnTo>
                  <a:pt x="219411" y="165879"/>
                </a:lnTo>
                <a:lnTo>
                  <a:pt x="183099" y="182887"/>
                </a:lnTo>
                <a:lnTo>
                  <a:pt x="119447" y="218691"/>
                </a:lnTo>
                <a:lnTo>
                  <a:pt x="68462" y="256661"/>
                </a:lnTo>
                <a:lnTo>
                  <a:pt x="30993" y="296540"/>
                </a:lnTo>
                <a:lnTo>
                  <a:pt x="7889" y="338072"/>
                </a:lnTo>
                <a:lnTo>
                  <a:pt x="0" y="381000"/>
                </a:lnTo>
                <a:lnTo>
                  <a:pt x="1990" y="402621"/>
                </a:lnTo>
                <a:lnTo>
                  <a:pt x="17593" y="444883"/>
                </a:lnTo>
                <a:lnTo>
                  <a:pt x="47985" y="485621"/>
                </a:lnTo>
                <a:lnTo>
                  <a:pt x="92318" y="524578"/>
                </a:lnTo>
                <a:lnTo>
                  <a:pt x="149743" y="561497"/>
                </a:lnTo>
                <a:lnTo>
                  <a:pt x="219411" y="596120"/>
                </a:lnTo>
                <a:lnTo>
                  <a:pt x="258570" y="612491"/>
                </a:lnTo>
                <a:lnTo>
                  <a:pt x="300473" y="628191"/>
                </a:lnTo>
                <a:lnTo>
                  <a:pt x="345011" y="643189"/>
                </a:lnTo>
                <a:lnTo>
                  <a:pt x="392080" y="657452"/>
                </a:lnTo>
                <a:lnTo>
                  <a:pt x="441573" y="670948"/>
                </a:lnTo>
                <a:lnTo>
                  <a:pt x="493384" y="683646"/>
                </a:lnTo>
                <a:lnTo>
                  <a:pt x="547407" y="695512"/>
                </a:lnTo>
                <a:lnTo>
                  <a:pt x="603535" y="706516"/>
                </a:lnTo>
                <a:lnTo>
                  <a:pt x="661664" y="716623"/>
                </a:lnTo>
                <a:lnTo>
                  <a:pt x="721686" y="725804"/>
                </a:lnTo>
                <a:lnTo>
                  <a:pt x="783495" y="734025"/>
                </a:lnTo>
                <a:lnTo>
                  <a:pt x="846986" y="741254"/>
                </a:lnTo>
                <a:lnTo>
                  <a:pt x="912052" y="747459"/>
                </a:lnTo>
                <a:lnTo>
                  <a:pt x="978588" y="752608"/>
                </a:lnTo>
                <a:lnTo>
                  <a:pt x="1046486" y="756668"/>
                </a:lnTo>
                <a:lnTo>
                  <a:pt x="1115642" y="759609"/>
                </a:lnTo>
                <a:lnTo>
                  <a:pt x="1185948" y="761396"/>
                </a:lnTo>
                <a:lnTo>
                  <a:pt x="1257300" y="762000"/>
                </a:lnTo>
                <a:lnTo>
                  <a:pt x="1328651" y="761396"/>
                </a:lnTo>
                <a:lnTo>
                  <a:pt x="1398957" y="759609"/>
                </a:lnTo>
                <a:lnTo>
                  <a:pt x="1468113" y="756668"/>
                </a:lnTo>
                <a:lnTo>
                  <a:pt x="1536011" y="752608"/>
                </a:lnTo>
                <a:lnTo>
                  <a:pt x="1602547" y="747459"/>
                </a:lnTo>
                <a:lnTo>
                  <a:pt x="1667613" y="741254"/>
                </a:lnTo>
                <a:lnTo>
                  <a:pt x="1731104" y="734025"/>
                </a:lnTo>
                <a:lnTo>
                  <a:pt x="1792913" y="725804"/>
                </a:lnTo>
                <a:lnTo>
                  <a:pt x="1852935" y="716623"/>
                </a:lnTo>
                <a:lnTo>
                  <a:pt x="1911064" y="706516"/>
                </a:lnTo>
                <a:lnTo>
                  <a:pt x="1967192" y="695512"/>
                </a:lnTo>
                <a:lnTo>
                  <a:pt x="2021215" y="683646"/>
                </a:lnTo>
                <a:lnTo>
                  <a:pt x="2073026" y="670948"/>
                </a:lnTo>
                <a:lnTo>
                  <a:pt x="2122519" y="657452"/>
                </a:lnTo>
                <a:lnTo>
                  <a:pt x="2169588" y="643189"/>
                </a:lnTo>
                <a:lnTo>
                  <a:pt x="2214126" y="628191"/>
                </a:lnTo>
                <a:lnTo>
                  <a:pt x="2256029" y="612491"/>
                </a:lnTo>
                <a:lnTo>
                  <a:pt x="2295188" y="596120"/>
                </a:lnTo>
                <a:lnTo>
                  <a:pt x="2331500" y="579112"/>
                </a:lnTo>
                <a:lnTo>
                  <a:pt x="2395152" y="543308"/>
                </a:lnTo>
                <a:lnTo>
                  <a:pt x="2446137" y="505338"/>
                </a:lnTo>
                <a:lnTo>
                  <a:pt x="2483606" y="465459"/>
                </a:lnTo>
                <a:lnTo>
                  <a:pt x="2506710" y="423927"/>
                </a:lnTo>
                <a:lnTo>
                  <a:pt x="2514600" y="381000"/>
                </a:lnTo>
                <a:lnTo>
                  <a:pt x="2512609" y="359378"/>
                </a:lnTo>
                <a:lnTo>
                  <a:pt x="2497006" y="317116"/>
                </a:lnTo>
                <a:lnTo>
                  <a:pt x="2466614" y="276378"/>
                </a:lnTo>
                <a:lnTo>
                  <a:pt x="2422281" y="237421"/>
                </a:lnTo>
                <a:lnTo>
                  <a:pt x="2364856" y="200502"/>
                </a:lnTo>
                <a:lnTo>
                  <a:pt x="2295188" y="165879"/>
                </a:lnTo>
                <a:lnTo>
                  <a:pt x="2256029" y="149508"/>
                </a:lnTo>
                <a:lnTo>
                  <a:pt x="2214126" y="133808"/>
                </a:lnTo>
                <a:lnTo>
                  <a:pt x="2169588" y="118810"/>
                </a:lnTo>
                <a:lnTo>
                  <a:pt x="2122519" y="104547"/>
                </a:lnTo>
                <a:lnTo>
                  <a:pt x="2073026" y="91051"/>
                </a:lnTo>
                <a:lnTo>
                  <a:pt x="2021215" y="78353"/>
                </a:lnTo>
                <a:lnTo>
                  <a:pt x="1967192" y="66487"/>
                </a:lnTo>
                <a:lnTo>
                  <a:pt x="1911064" y="55483"/>
                </a:lnTo>
                <a:lnTo>
                  <a:pt x="1852935" y="45376"/>
                </a:lnTo>
                <a:lnTo>
                  <a:pt x="1792913" y="36195"/>
                </a:lnTo>
                <a:lnTo>
                  <a:pt x="1731104" y="27974"/>
                </a:lnTo>
                <a:lnTo>
                  <a:pt x="1667613" y="20745"/>
                </a:lnTo>
                <a:lnTo>
                  <a:pt x="1602547" y="14540"/>
                </a:lnTo>
                <a:lnTo>
                  <a:pt x="1536011" y="9391"/>
                </a:lnTo>
                <a:lnTo>
                  <a:pt x="1468113" y="5331"/>
                </a:lnTo>
                <a:lnTo>
                  <a:pt x="1398957" y="2390"/>
                </a:lnTo>
                <a:lnTo>
                  <a:pt x="1328651" y="603"/>
                </a:lnTo>
                <a:lnTo>
                  <a:pt x="1257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0" y="1752600"/>
            <a:ext cx="2514600" cy="762000"/>
          </a:xfrm>
          <a:custGeom>
            <a:avLst/>
            <a:gdLst/>
            <a:ahLst/>
            <a:cxnLst/>
            <a:rect l="l" t="t" r="r" b="b"/>
            <a:pathLst>
              <a:path w="2514600" h="762000">
                <a:moveTo>
                  <a:pt x="0" y="381000"/>
                </a:moveTo>
                <a:lnTo>
                  <a:pt x="7889" y="338072"/>
                </a:lnTo>
                <a:lnTo>
                  <a:pt x="30993" y="296540"/>
                </a:lnTo>
                <a:lnTo>
                  <a:pt x="68462" y="256661"/>
                </a:lnTo>
                <a:lnTo>
                  <a:pt x="119447" y="218691"/>
                </a:lnTo>
                <a:lnTo>
                  <a:pt x="183099" y="182887"/>
                </a:lnTo>
                <a:lnTo>
                  <a:pt x="219411" y="165879"/>
                </a:lnTo>
                <a:lnTo>
                  <a:pt x="258570" y="149508"/>
                </a:lnTo>
                <a:lnTo>
                  <a:pt x="300473" y="133808"/>
                </a:lnTo>
                <a:lnTo>
                  <a:pt x="345011" y="118810"/>
                </a:lnTo>
                <a:lnTo>
                  <a:pt x="392080" y="104547"/>
                </a:lnTo>
                <a:lnTo>
                  <a:pt x="441573" y="91051"/>
                </a:lnTo>
                <a:lnTo>
                  <a:pt x="493384" y="78353"/>
                </a:lnTo>
                <a:lnTo>
                  <a:pt x="547407" y="66487"/>
                </a:lnTo>
                <a:lnTo>
                  <a:pt x="603535" y="55483"/>
                </a:lnTo>
                <a:lnTo>
                  <a:pt x="661664" y="45376"/>
                </a:lnTo>
                <a:lnTo>
                  <a:pt x="721686" y="36195"/>
                </a:lnTo>
                <a:lnTo>
                  <a:pt x="783495" y="27974"/>
                </a:lnTo>
                <a:lnTo>
                  <a:pt x="846986" y="20745"/>
                </a:lnTo>
                <a:lnTo>
                  <a:pt x="912052" y="14540"/>
                </a:lnTo>
                <a:lnTo>
                  <a:pt x="978588" y="9391"/>
                </a:lnTo>
                <a:lnTo>
                  <a:pt x="1046486" y="5331"/>
                </a:lnTo>
                <a:lnTo>
                  <a:pt x="1115642" y="2390"/>
                </a:lnTo>
                <a:lnTo>
                  <a:pt x="1185948" y="603"/>
                </a:lnTo>
                <a:lnTo>
                  <a:pt x="1257300" y="0"/>
                </a:lnTo>
                <a:lnTo>
                  <a:pt x="1328651" y="603"/>
                </a:lnTo>
                <a:lnTo>
                  <a:pt x="1398957" y="2390"/>
                </a:lnTo>
                <a:lnTo>
                  <a:pt x="1468113" y="5331"/>
                </a:lnTo>
                <a:lnTo>
                  <a:pt x="1536011" y="9391"/>
                </a:lnTo>
                <a:lnTo>
                  <a:pt x="1602547" y="14540"/>
                </a:lnTo>
                <a:lnTo>
                  <a:pt x="1667613" y="20745"/>
                </a:lnTo>
                <a:lnTo>
                  <a:pt x="1731104" y="27974"/>
                </a:lnTo>
                <a:lnTo>
                  <a:pt x="1792913" y="36195"/>
                </a:lnTo>
                <a:lnTo>
                  <a:pt x="1852935" y="45376"/>
                </a:lnTo>
                <a:lnTo>
                  <a:pt x="1911064" y="55483"/>
                </a:lnTo>
                <a:lnTo>
                  <a:pt x="1967192" y="66487"/>
                </a:lnTo>
                <a:lnTo>
                  <a:pt x="2021215" y="78353"/>
                </a:lnTo>
                <a:lnTo>
                  <a:pt x="2073026" y="91051"/>
                </a:lnTo>
                <a:lnTo>
                  <a:pt x="2122519" y="104547"/>
                </a:lnTo>
                <a:lnTo>
                  <a:pt x="2169588" y="118810"/>
                </a:lnTo>
                <a:lnTo>
                  <a:pt x="2214126" y="133808"/>
                </a:lnTo>
                <a:lnTo>
                  <a:pt x="2256029" y="149508"/>
                </a:lnTo>
                <a:lnTo>
                  <a:pt x="2295188" y="165879"/>
                </a:lnTo>
                <a:lnTo>
                  <a:pt x="2331500" y="182887"/>
                </a:lnTo>
                <a:lnTo>
                  <a:pt x="2395152" y="218691"/>
                </a:lnTo>
                <a:lnTo>
                  <a:pt x="2446137" y="256661"/>
                </a:lnTo>
                <a:lnTo>
                  <a:pt x="2483606" y="296540"/>
                </a:lnTo>
                <a:lnTo>
                  <a:pt x="2506710" y="338072"/>
                </a:lnTo>
                <a:lnTo>
                  <a:pt x="2514600" y="381000"/>
                </a:lnTo>
                <a:lnTo>
                  <a:pt x="2512609" y="402621"/>
                </a:lnTo>
                <a:lnTo>
                  <a:pt x="2506710" y="423927"/>
                </a:lnTo>
                <a:lnTo>
                  <a:pt x="2483606" y="465459"/>
                </a:lnTo>
                <a:lnTo>
                  <a:pt x="2446137" y="505338"/>
                </a:lnTo>
                <a:lnTo>
                  <a:pt x="2395152" y="543308"/>
                </a:lnTo>
                <a:lnTo>
                  <a:pt x="2331500" y="579112"/>
                </a:lnTo>
                <a:lnTo>
                  <a:pt x="2295188" y="596120"/>
                </a:lnTo>
                <a:lnTo>
                  <a:pt x="2256029" y="612491"/>
                </a:lnTo>
                <a:lnTo>
                  <a:pt x="2214126" y="628191"/>
                </a:lnTo>
                <a:lnTo>
                  <a:pt x="2169588" y="643189"/>
                </a:lnTo>
                <a:lnTo>
                  <a:pt x="2122519" y="657452"/>
                </a:lnTo>
                <a:lnTo>
                  <a:pt x="2073026" y="670948"/>
                </a:lnTo>
                <a:lnTo>
                  <a:pt x="2021215" y="683646"/>
                </a:lnTo>
                <a:lnTo>
                  <a:pt x="1967192" y="695512"/>
                </a:lnTo>
                <a:lnTo>
                  <a:pt x="1911064" y="706516"/>
                </a:lnTo>
                <a:lnTo>
                  <a:pt x="1852935" y="716623"/>
                </a:lnTo>
                <a:lnTo>
                  <a:pt x="1792913" y="725804"/>
                </a:lnTo>
                <a:lnTo>
                  <a:pt x="1731104" y="734025"/>
                </a:lnTo>
                <a:lnTo>
                  <a:pt x="1667613" y="741254"/>
                </a:lnTo>
                <a:lnTo>
                  <a:pt x="1602547" y="747459"/>
                </a:lnTo>
                <a:lnTo>
                  <a:pt x="1536011" y="752608"/>
                </a:lnTo>
                <a:lnTo>
                  <a:pt x="1468113" y="756668"/>
                </a:lnTo>
                <a:lnTo>
                  <a:pt x="1398957" y="759609"/>
                </a:lnTo>
                <a:lnTo>
                  <a:pt x="1328651" y="761396"/>
                </a:lnTo>
                <a:lnTo>
                  <a:pt x="1257300" y="762000"/>
                </a:lnTo>
                <a:lnTo>
                  <a:pt x="1185948" y="761396"/>
                </a:lnTo>
                <a:lnTo>
                  <a:pt x="1115642" y="759609"/>
                </a:lnTo>
                <a:lnTo>
                  <a:pt x="1046486" y="756668"/>
                </a:lnTo>
                <a:lnTo>
                  <a:pt x="978588" y="752608"/>
                </a:lnTo>
                <a:lnTo>
                  <a:pt x="912052" y="747459"/>
                </a:lnTo>
                <a:lnTo>
                  <a:pt x="846986" y="741254"/>
                </a:lnTo>
                <a:lnTo>
                  <a:pt x="783495" y="734025"/>
                </a:lnTo>
                <a:lnTo>
                  <a:pt x="721686" y="725804"/>
                </a:lnTo>
                <a:lnTo>
                  <a:pt x="661664" y="716623"/>
                </a:lnTo>
                <a:lnTo>
                  <a:pt x="603535" y="706516"/>
                </a:lnTo>
                <a:lnTo>
                  <a:pt x="547407" y="695512"/>
                </a:lnTo>
                <a:lnTo>
                  <a:pt x="493384" y="683646"/>
                </a:lnTo>
                <a:lnTo>
                  <a:pt x="441573" y="670948"/>
                </a:lnTo>
                <a:lnTo>
                  <a:pt x="392080" y="657452"/>
                </a:lnTo>
                <a:lnTo>
                  <a:pt x="345011" y="643189"/>
                </a:lnTo>
                <a:lnTo>
                  <a:pt x="300473" y="628191"/>
                </a:lnTo>
                <a:lnTo>
                  <a:pt x="258570" y="612491"/>
                </a:lnTo>
                <a:lnTo>
                  <a:pt x="219411" y="596120"/>
                </a:lnTo>
                <a:lnTo>
                  <a:pt x="183099" y="579112"/>
                </a:lnTo>
                <a:lnTo>
                  <a:pt x="119447" y="543308"/>
                </a:lnTo>
                <a:lnTo>
                  <a:pt x="68462" y="505338"/>
                </a:lnTo>
                <a:lnTo>
                  <a:pt x="30993" y="465459"/>
                </a:lnTo>
                <a:lnTo>
                  <a:pt x="7889" y="423927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85738" y="1844294"/>
            <a:ext cx="917575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Median/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533387"/>
            <a:ext cx="6096000" cy="369570"/>
          </a:xfrm>
          <a:custGeom>
            <a:avLst/>
            <a:gdLst/>
            <a:ahLst/>
            <a:cxnLst/>
            <a:rect l="l" t="t" r="r" b="b"/>
            <a:pathLst>
              <a:path w="6096000" h="369569">
                <a:moveTo>
                  <a:pt x="0" y="369328"/>
                </a:moveTo>
                <a:lnTo>
                  <a:pt x="6096000" y="369328"/>
                </a:lnTo>
                <a:lnTo>
                  <a:pt x="609600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7482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4-lane divided </a:t>
            </a:r>
            <a:r>
              <a:rPr sz="1800" b="1" spc="-10" dirty="0">
                <a:latin typeface="Calibri"/>
                <a:cs typeface="Calibri"/>
              </a:rPr>
              <a:t>carriage </a:t>
            </a:r>
            <a:r>
              <a:rPr sz="1800" b="1" spc="-25" dirty="0">
                <a:latin typeface="Calibri"/>
                <a:cs typeface="Calibri"/>
              </a:rPr>
              <a:t>way </a:t>
            </a:r>
            <a:r>
              <a:rPr sz="1800" b="1" dirty="0">
                <a:latin typeface="Calibri"/>
                <a:cs typeface="Calibri"/>
              </a:rPr>
              <a:t>or dual </a:t>
            </a:r>
            <a:r>
              <a:rPr sz="1800" b="1" spc="-10" dirty="0">
                <a:latin typeface="Calibri"/>
                <a:cs typeface="Calibri"/>
              </a:rPr>
              <a:t>carriage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way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25110" y="2209800"/>
            <a:ext cx="744220" cy="2743200"/>
          </a:xfrm>
          <a:custGeom>
            <a:avLst/>
            <a:gdLst/>
            <a:ahLst/>
            <a:cxnLst/>
            <a:rect l="l" t="t" r="r" b="b"/>
            <a:pathLst>
              <a:path w="744220" h="2743200">
                <a:moveTo>
                  <a:pt x="7112" y="2647188"/>
                </a:moveTo>
                <a:lnTo>
                  <a:pt x="1015" y="2650744"/>
                </a:lnTo>
                <a:lnTo>
                  <a:pt x="0" y="2654554"/>
                </a:lnTo>
                <a:lnTo>
                  <a:pt x="51688" y="2743200"/>
                </a:lnTo>
                <a:lnTo>
                  <a:pt x="59020" y="2730627"/>
                </a:lnTo>
                <a:lnTo>
                  <a:pt x="45338" y="2730627"/>
                </a:lnTo>
                <a:lnTo>
                  <a:pt x="45338" y="2707204"/>
                </a:lnTo>
                <a:lnTo>
                  <a:pt x="10922" y="2648204"/>
                </a:lnTo>
                <a:lnTo>
                  <a:pt x="7112" y="2647188"/>
                </a:lnTo>
                <a:close/>
              </a:path>
              <a:path w="744220" h="2743200">
                <a:moveTo>
                  <a:pt x="45338" y="2707204"/>
                </a:moveTo>
                <a:lnTo>
                  <a:pt x="45338" y="2730627"/>
                </a:lnTo>
                <a:lnTo>
                  <a:pt x="58038" y="2730627"/>
                </a:lnTo>
                <a:lnTo>
                  <a:pt x="58038" y="2727452"/>
                </a:lnTo>
                <a:lnTo>
                  <a:pt x="46227" y="2727452"/>
                </a:lnTo>
                <a:lnTo>
                  <a:pt x="51688" y="2718090"/>
                </a:lnTo>
                <a:lnTo>
                  <a:pt x="45338" y="2707204"/>
                </a:lnTo>
                <a:close/>
              </a:path>
              <a:path w="744220" h="2743200">
                <a:moveTo>
                  <a:pt x="96265" y="2647188"/>
                </a:moveTo>
                <a:lnTo>
                  <a:pt x="92455" y="2648204"/>
                </a:lnTo>
                <a:lnTo>
                  <a:pt x="58038" y="2707204"/>
                </a:lnTo>
                <a:lnTo>
                  <a:pt x="58038" y="2730627"/>
                </a:lnTo>
                <a:lnTo>
                  <a:pt x="59020" y="2730627"/>
                </a:lnTo>
                <a:lnTo>
                  <a:pt x="103377" y="2654554"/>
                </a:lnTo>
                <a:lnTo>
                  <a:pt x="102362" y="2650744"/>
                </a:lnTo>
                <a:lnTo>
                  <a:pt x="96265" y="2647188"/>
                </a:lnTo>
                <a:close/>
              </a:path>
              <a:path w="744220" h="2743200">
                <a:moveTo>
                  <a:pt x="51688" y="2718090"/>
                </a:moveTo>
                <a:lnTo>
                  <a:pt x="46227" y="2727452"/>
                </a:lnTo>
                <a:lnTo>
                  <a:pt x="57150" y="2727452"/>
                </a:lnTo>
                <a:lnTo>
                  <a:pt x="51688" y="2718090"/>
                </a:lnTo>
                <a:close/>
              </a:path>
              <a:path w="744220" h="2743200">
                <a:moveTo>
                  <a:pt x="58038" y="2707204"/>
                </a:moveTo>
                <a:lnTo>
                  <a:pt x="51688" y="2718090"/>
                </a:lnTo>
                <a:lnTo>
                  <a:pt x="57150" y="2727452"/>
                </a:lnTo>
                <a:lnTo>
                  <a:pt x="58038" y="2727452"/>
                </a:lnTo>
                <a:lnTo>
                  <a:pt x="58038" y="2707204"/>
                </a:lnTo>
                <a:close/>
              </a:path>
              <a:path w="744220" h="2743200">
                <a:moveTo>
                  <a:pt x="731138" y="1365250"/>
                </a:moveTo>
                <a:lnTo>
                  <a:pt x="48133" y="1365250"/>
                </a:lnTo>
                <a:lnTo>
                  <a:pt x="45338" y="1368044"/>
                </a:lnTo>
                <a:lnTo>
                  <a:pt x="45338" y="2707204"/>
                </a:lnTo>
                <a:lnTo>
                  <a:pt x="51688" y="2718090"/>
                </a:lnTo>
                <a:lnTo>
                  <a:pt x="58038" y="2707204"/>
                </a:lnTo>
                <a:lnTo>
                  <a:pt x="58038" y="1377950"/>
                </a:lnTo>
                <a:lnTo>
                  <a:pt x="51688" y="1377950"/>
                </a:lnTo>
                <a:lnTo>
                  <a:pt x="58038" y="1371600"/>
                </a:lnTo>
                <a:lnTo>
                  <a:pt x="731138" y="1371600"/>
                </a:lnTo>
                <a:lnTo>
                  <a:pt x="731138" y="1365250"/>
                </a:lnTo>
                <a:close/>
              </a:path>
              <a:path w="744220" h="2743200">
                <a:moveTo>
                  <a:pt x="58038" y="1371600"/>
                </a:moveTo>
                <a:lnTo>
                  <a:pt x="51688" y="1377950"/>
                </a:lnTo>
                <a:lnTo>
                  <a:pt x="58038" y="1377950"/>
                </a:lnTo>
                <a:lnTo>
                  <a:pt x="58038" y="1371600"/>
                </a:lnTo>
                <a:close/>
              </a:path>
              <a:path w="744220" h="2743200">
                <a:moveTo>
                  <a:pt x="743838" y="1365250"/>
                </a:moveTo>
                <a:lnTo>
                  <a:pt x="737488" y="1365250"/>
                </a:lnTo>
                <a:lnTo>
                  <a:pt x="731138" y="1371600"/>
                </a:lnTo>
                <a:lnTo>
                  <a:pt x="58038" y="1371600"/>
                </a:lnTo>
                <a:lnTo>
                  <a:pt x="58038" y="1377950"/>
                </a:lnTo>
                <a:lnTo>
                  <a:pt x="741044" y="1377950"/>
                </a:lnTo>
                <a:lnTo>
                  <a:pt x="743838" y="1375155"/>
                </a:lnTo>
                <a:lnTo>
                  <a:pt x="743838" y="1365250"/>
                </a:lnTo>
                <a:close/>
              </a:path>
              <a:path w="744220" h="2743200">
                <a:moveTo>
                  <a:pt x="743838" y="0"/>
                </a:moveTo>
                <a:lnTo>
                  <a:pt x="731138" y="0"/>
                </a:lnTo>
                <a:lnTo>
                  <a:pt x="731138" y="1371600"/>
                </a:lnTo>
                <a:lnTo>
                  <a:pt x="737488" y="1365250"/>
                </a:lnTo>
                <a:lnTo>
                  <a:pt x="743838" y="1365250"/>
                </a:lnTo>
                <a:lnTo>
                  <a:pt x="74383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5800" y="4844415"/>
            <a:ext cx="1447800" cy="369570"/>
          </a:xfrm>
          <a:custGeom>
            <a:avLst/>
            <a:gdLst/>
            <a:ahLst/>
            <a:cxnLst/>
            <a:rect l="l" t="t" r="r" b="b"/>
            <a:pathLst>
              <a:path w="1447800" h="369570">
                <a:moveTo>
                  <a:pt x="76073" y="268351"/>
                </a:moveTo>
                <a:lnTo>
                  <a:pt x="73405" y="270637"/>
                </a:lnTo>
                <a:lnTo>
                  <a:pt x="0" y="337185"/>
                </a:lnTo>
                <a:lnTo>
                  <a:pt x="97409" y="369570"/>
                </a:lnTo>
                <a:lnTo>
                  <a:pt x="100964" y="367665"/>
                </a:lnTo>
                <a:lnTo>
                  <a:pt x="102108" y="364363"/>
                </a:lnTo>
                <a:lnTo>
                  <a:pt x="103124" y="361061"/>
                </a:lnTo>
                <a:lnTo>
                  <a:pt x="101346" y="357505"/>
                </a:lnTo>
                <a:lnTo>
                  <a:pt x="98044" y="356362"/>
                </a:lnTo>
                <a:lnTo>
                  <a:pt x="51420" y="340868"/>
                </a:lnTo>
                <a:lnTo>
                  <a:pt x="13588" y="340868"/>
                </a:lnTo>
                <a:lnTo>
                  <a:pt x="10922" y="328422"/>
                </a:lnTo>
                <a:lnTo>
                  <a:pt x="33936" y="323575"/>
                </a:lnTo>
                <a:lnTo>
                  <a:pt x="84582" y="277749"/>
                </a:lnTo>
                <a:lnTo>
                  <a:pt x="84709" y="273685"/>
                </a:lnTo>
                <a:lnTo>
                  <a:pt x="80010" y="268478"/>
                </a:lnTo>
                <a:lnTo>
                  <a:pt x="76073" y="268351"/>
                </a:lnTo>
                <a:close/>
              </a:path>
              <a:path w="1447800" h="369570">
                <a:moveTo>
                  <a:pt x="33936" y="323575"/>
                </a:moveTo>
                <a:lnTo>
                  <a:pt x="10922" y="328422"/>
                </a:lnTo>
                <a:lnTo>
                  <a:pt x="13588" y="340868"/>
                </a:lnTo>
                <a:lnTo>
                  <a:pt x="20825" y="339344"/>
                </a:lnTo>
                <a:lnTo>
                  <a:pt x="16510" y="339344"/>
                </a:lnTo>
                <a:lnTo>
                  <a:pt x="14350" y="328549"/>
                </a:lnTo>
                <a:lnTo>
                  <a:pt x="28440" y="328549"/>
                </a:lnTo>
                <a:lnTo>
                  <a:pt x="33936" y="323575"/>
                </a:lnTo>
                <a:close/>
              </a:path>
              <a:path w="1447800" h="369570">
                <a:moveTo>
                  <a:pt x="36745" y="335991"/>
                </a:moveTo>
                <a:lnTo>
                  <a:pt x="13588" y="340868"/>
                </a:lnTo>
                <a:lnTo>
                  <a:pt x="51420" y="340868"/>
                </a:lnTo>
                <a:lnTo>
                  <a:pt x="36745" y="335991"/>
                </a:lnTo>
                <a:close/>
              </a:path>
              <a:path w="1447800" h="369570">
                <a:moveTo>
                  <a:pt x="14350" y="328549"/>
                </a:moveTo>
                <a:lnTo>
                  <a:pt x="16510" y="339344"/>
                </a:lnTo>
                <a:lnTo>
                  <a:pt x="24655" y="331973"/>
                </a:lnTo>
                <a:lnTo>
                  <a:pt x="14350" y="328549"/>
                </a:lnTo>
                <a:close/>
              </a:path>
              <a:path w="1447800" h="369570">
                <a:moveTo>
                  <a:pt x="24655" y="331973"/>
                </a:moveTo>
                <a:lnTo>
                  <a:pt x="16510" y="339344"/>
                </a:lnTo>
                <a:lnTo>
                  <a:pt x="20825" y="339344"/>
                </a:lnTo>
                <a:lnTo>
                  <a:pt x="36745" y="335991"/>
                </a:lnTo>
                <a:lnTo>
                  <a:pt x="24655" y="331973"/>
                </a:lnTo>
                <a:close/>
              </a:path>
              <a:path w="1447800" h="369570">
                <a:moveTo>
                  <a:pt x="1411053" y="33578"/>
                </a:moveTo>
                <a:lnTo>
                  <a:pt x="33936" y="323575"/>
                </a:lnTo>
                <a:lnTo>
                  <a:pt x="24655" y="331973"/>
                </a:lnTo>
                <a:lnTo>
                  <a:pt x="36745" y="335991"/>
                </a:lnTo>
                <a:lnTo>
                  <a:pt x="1413901" y="45960"/>
                </a:lnTo>
                <a:lnTo>
                  <a:pt x="1423144" y="37596"/>
                </a:lnTo>
                <a:lnTo>
                  <a:pt x="1411053" y="33578"/>
                </a:lnTo>
                <a:close/>
              </a:path>
              <a:path w="1447800" h="369570">
                <a:moveTo>
                  <a:pt x="28440" y="328549"/>
                </a:moveTo>
                <a:lnTo>
                  <a:pt x="14350" y="328549"/>
                </a:lnTo>
                <a:lnTo>
                  <a:pt x="24655" y="331973"/>
                </a:lnTo>
                <a:lnTo>
                  <a:pt x="28440" y="328549"/>
                </a:lnTo>
                <a:close/>
              </a:path>
              <a:path w="1447800" h="369570">
                <a:moveTo>
                  <a:pt x="1436721" y="28702"/>
                </a:moveTo>
                <a:lnTo>
                  <a:pt x="1434211" y="28702"/>
                </a:lnTo>
                <a:lnTo>
                  <a:pt x="1436751" y="41148"/>
                </a:lnTo>
                <a:lnTo>
                  <a:pt x="1413901" y="45960"/>
                </a:lnTo>
                <a:lnTo>
                  <a:pt x="1363217" y="91821"/>
                </a:lnTo>
                <a:lnTo>
                  <a:pt x="1362964" y="95885"/>
                </a:lnTo>
                <a:lnTo>
                  <a:pt x="1367789" y="100965"/>
                </a:lnTo>
                <a:lnTo>
                  <a:pt x="1371727" y="101218"/>
                </a:lnTo>
                <a:lnTo>
                  <a:pt x="1374394" y="98933"/>
                </a:lnTo>
                <a:lnTo>
                  <a:pt x="1447800" y="32385"/>
                </a:lnTo>
                <a:lnTo>
                  <a:pt x="1436721" y="28702"/>
                </a:lnTo>
                <a:close/>
              </a:path>
              <a:path w="1447800" h="369570">
                <a:moveTo>
                  <a:pt x="1423144" y="37596"/>
                </a:moveTo>
                <a:lnTo>
                  <a:pt x="1413901" y="45960"/>
                </a:lnTo>
                <a:lnTo>
                  <a:pt x="1436751" y="41148"/>
                </a:lnTo>
                <a:lnTo>
                  <a:pt x="1433449" y="41021"/>
                </a:lnTo>
                <a:lnTo>
                  <a:pt x="1423144" y="37596"/>
                </a:lnTo>
                <a:close/>
              </a:path>
              <a:path w="1447800" h="369570">
                <a:moveTo>
                  <a:pt x="1431289" y="30226"/>
                </a:moveTo>
                <a:lnTo>
                  <a:pt x="1423144" y="37596"/>
                </a:lnTo>
                <a:lnTo>
                  <a:pt x="1433449" y="41021"/>
                </a:lnTo>
                <a:lnTo>
                  <a:pt x="1431289" y="30226"/>
                </a:lnTo>
                <a:close/>
              </a:path>
              <a:path w="1447800" h="369570">
                <a:moveTo>
                  <a:pt x="1434522" y="30226"/>
                </a:moveTo>
                <a:lnTo>
                  <a:pt x="1431289" y="30226"/>
                </a:lnTo>
                <a:lnTo>
                  <a:pt x="1433449" y="41021"/>
                </a:lnTo>
                <a:lnTo>
                  <a:pt x="1436725" y="41021"/>
                </a:lnTo>
                <a:lnTo>
                  <a:pt x="1434522" y="30226"/>
                </a:lnTo>
                <a:close/>
              </a:path>
              <a:path w="1447800" h="369570">
                <a:moveTo>
                  <a:pt x="1434211" y="28702"/>
                </a:moveTo>
                <a:lnTo>
                  <a:pt x="1411053" y="33578"/>
                </a:lnTo>
                <a:lnTo>
                  <a:pt x="1423144" y="37596"/>
                </a:lnTo>
                <a:lnTo>
                  <a:pt x="1431289" y="30226"/>
                </a:lnTo>
                <a:lnTo>
                  <a:pt x="1434522" y="30226"/>
                </a:lnTo>
                <a:lnTo>
                  <a:pt x="1434211" y="28702"/>
                </a:lnTo>
                <a:close/>
              </a:path>
              <a:path w="1447800" h="369570">
                <a:moveTo>
                  <a:pt x="1350390" y="0"/>
                </a:moveTo>
                <a:lnTo>
                  <a:pt x="1346835" y="1778"/>
                </a:lnTo>
                <a:lnTo>
                  <a:pt x="1345691" y="5207"/>
                </a:lnTo>
                <a:lnTo>
                  <a:pt x="1344676" y="8509"/>
                </a:lnTo>
                <a:lnTo>
                  <a:pt x="1346453" y="12065"/>
                </a:lnTo>
                <a:lnTo>
                  <a:pt x="1349755" y="13208"/>
                </a:lnTo>
                <a:lnTo>
                  <a:pt x="1411053" y="33578"/>
                </a:lnTo>
                <a:lnTo>
                  <a:pt x="1434211" y="28702"/>
                </a:lnTo>
                <a:lnTo>
                  <a:pt x="1436721" y="28702"/>
                </a:lnTo>
                <a:lnTo>
                  <a:pt x="135039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0" y="3429000"/>
            <a:ext cx="48768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08450" y="3422650"/>
            <a:ext cx="4889500" cy="3289300"/>
          </a:xfrm>
          <a:custGeom>
            <a:avLst/>
            <a:gdLst/>
            <a:ahLst/>
            <a:cxnLst/>
            <a:rect l="l" t="t" r="r" b="b"/>
            <a:pathLst>
              <a:path w="4889500" h="3289300">
                <a:moveTo>
                  <a:pt x="0" y="3289300"/>
                </a:moveTo>
                <a:lnTo>
                  <a:pt x="4889500" y="3289300"/>
                </a:lnTo>
                <a:lnTo>
                  <a:pt x="4889500" y="0"/>
                </a:lnTo>
                <a:lnTo>
                  <a:pt x="0" y="0"/>
                </a:lnTo>
                <a:lnTo>
                  <a:pt x="0" y="328930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33528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050" y="0"/>
            <a:ext cx="3365500" cy="2901950"/>
          </a:xfrm>
          <a:custGeom>
            <a:avLst/>
            <a:gdLst/>
            <a:ahLst/>
            <a:cxnLst/>
            <a:rect l="l" t="t" r="r" b="b"/>
            <a:pathLst>
              <a:path w="3365500" h="2901950">
                <a:moveTo>
                  <a:pt x="0" y="2901950"/>
                </a:moveTo>
                <a:lnTo>
                  <a:pt x="3365500" y="2901950"/>
                </a:lnTo>
                <a:lnTo>
                  <a:pt x="3365500" y="0"/>
                </a:lnTo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050" y="0"/>
            <a:ext cx="0" cy="2901950"/>
          </a:xfrm>
          <a:custGeom>
            <a:avLst/>
            <a:gdLst/>
            <a:ahLst/>
            <a:cxnLst/>
            <a:rect l="l" t="t" r="r" b="b"/>
            <a:pathLst>
              <a:path h="2901950">
                <a:moveTo>
                  <a:pt x="0" y="0"/>
                </a:moveTo>
                <a:lnTo>
                  <a:pt x="0" y="2901950"/>
                </a:lnTo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6200" y="152400"/>
            <a:ext cx="508635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9850" y="146050"/>
            <a:ext cx="5099050" cy="2755900"/>
          </a:xfrm>
          <a:custGeom>
            <a:avLst/>
            <a:gdLst/>
            <a:ahLst/>
            <a:cxnLst/>
            <a:rect l="l" t="t" r="r" b="b"/>
            <a:pathLst>
              <a:path w="5099050" h="2755900">
                <a:moveTo>
                  <a:pt x="0" y="2755900"/>
                </a:moveTo>
                <a:lnTo>
                  <a:pt x="5099050" y="2755900"/>
                </a:lnTo>
                <a:lnTo>
                  <a:pt x="5099050" y="0"/>
                </a:lnTo>
                <a:lnTo>
                  <a:pt x="0" y="0"/>
                </a:lnTo>
                <a:lnTo>
                  <a:pt x="0" y="275590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4114800"/>
            <a:ext cx="3657600" cy="2543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050" y="4108450"/>
            <a:ext cx="3670300" cy="2555875"/>
          </a:xfrm>
          <a:custGeom>
            <a:avLst/>
            <a:gdLst/>
            <a:ahLst/>
            <a:cxnLst/>
            <a:rect l="l" t="t" r="r" b="b"/>
            <a:pathLst>
              <a:path w="3670300" h="2555875">
                <a:moveTo>
                  <a:pt x="0" y="2555875"/>
                </a:moveTo>
                <a:lnTo>
                  <a:pt x="3670300" y="2555875"/>
                </a:lnTo>
                <a:lnTo>
                  <a:pt x="3670300" y="0"/>
                </a:lnTo>
                <a:lnTo>
                  <a:pt x="0" y="0"/>
                </a:lnTo>
                <a:lnTo>
                  <a:pt x="0" y="2555875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1200" y="3200400"/>
            <a:ext cx="2286000" cy="762000"/>
          </a:xfrm>
          <a:custGeom>
            <a:avLst/>
            <a:gdLst/>
            <a:ahLst/>
            <a:cxnLst/>
            <a:rect l="l" t="t" r="r" b="b"/>
            <a:pathLst>
              <a:path w="2286000" h="762000">
                <a:moveTo>
                  <a:pt x="1143000" y="0"/>
                </a:moveTo>
                <a:lnTo>
                  <a:pt x="1073365" y="695"/>
                </a:lnTo>
                <a:lnTo>
                  <a:pt x="1004835" y="2754"/>
                </a:lnTo>
                <a:lnTo>
                  <a:pt x="937529" y="6137"/>
                </a:lnTo>
                <a:lnTo>
                  <a:pt x="871566" y="10805"/>
                </a:lnTo>
                <a:lnTo>
                  <a:pt x="807066" y="16717"/>
                </a:lnTo>
                <a:lnTo>
                  <a:pt x="744147" y="23834"/>
                </a:lnTo>
                <a:lnTo>
                  <a:pt x="682931" y="32115"/>
                </a:lnTo>
                <a:lnTo>
                  <a:pt x="623535" y="41522"/>
                </a:lnTo>
                <a:lnTo>
                  <a:pt x="566081" y="52013"/>
                </a:lnTo>
                <a:lnTo>
                  <a:pt x="510686" y="63550"/>
                </a:lnTo>
                <a:lnTo>
                  <a:pt x="457472" y="76092"/>
                </a:lnTo>
                <a:lnTo>
                  <a:pt x="406556" y="89600"/>
                </a:lnTo>
                <a:lnTo>
                  <a:pt x="358060" y="104033"/>
                </a:lnTo>
                <a:lnTo>
                  <a:pt x="312101" y="119353"/>
                </a:lnTo>
                <a:lnTo>
                  <a:pt x="268800" y="135518"/>
                </a:lnTo>
                <a:lnTo>
                  <a:pt x="228277" y="152490"/>
                </a:lnTo>
                <a:lnTo>
                  <a:pt x="190650" y="170228"/>
                </a:lnTo>
                <a:lnTo>
                  <a:pt x="156040" y="188693"/>
                </a:lnTo>
                <a:lnTo>
                  <a:pt x="96346" y="227643"/>
                </a:lnTo>
                <a:lnTo>
                  <a:pt x="50152" y="269022"/>
                </a:lnTo>
                <a:lnTo>
                  <a:pt x="18413" y="312509"/>
                </a:lnTo>
                <a:lnTo>
                  <a:pt x="2085" y="357788"/>
                </a:lnTo>
                <a:lnTo>
                  <a:pt x="0" y="381000"/>
                </a:lnTo>
                <a:lnTo>
                  <a:pt x="2085" y="404211"/>
                </a:lnTo>
                <a:lnTo>
                  <a:pt x="18413" y="449490"/>
                </a:lnTo>
                <a:lnTo>
                  <a:pt x="50152" y="492977"/>
                </a:lnTo>
                <a:lnTo>
                  <a:pt x="96346" y="534356"/>
                </a:lnTo>
                <a:lnTo>
                  <a:pt x="156040" y="573306"/>
                </a:lnTo>
                <a:lnTo>
                  <a:pt x="190650" y="591771"/>
                </a:lnTo>
                <a:lnTo>
                  <a:pt x="228277" y="609509"/>
                </a:lnTo>
                <a:lnTo>
                  <a:pt x="268800" y="626481"/>
                </a:lnTo>
                <a:lnTo>
                  <a:pt x="312101" y="642646"/>
                </a:lnTo>
                <a:lnTo>
                  <a:pt x="358060" y="657966"/>
                </a:lnTo>
                <a:lnTo>
                  <a:pt x="406556" y="672399"/>
                </a:lnTo>
                <a:lnTo>
                  <a:pt x="457472" y="685907"/>
                </a:lnTo>
                <a:lnTo>
                  <a:pt x="510686" y="698449"/>
                </a:lnTo>
                <a:lnTo>
                  <a:pt x="566081" y="709986"/>
                </a:lnTo>
                <a:lnTo>
                  <a:pt x="623535" y="720477"/>
                </a:lnTo>
                <a:lnTo>
                  <a:pt x="682931" y="729884"/>
                </a:lnTo>
                <a:lnTo>
                  <a:pt x="744147" y="738165"/>
                </a:lnTo>
                <a:lnTo>
                  <a:pt x="807066" y="745282"/>
                </a:lnTo>
                <a:lnTo>
                  <a:pt x="871566" y="751194"/>
                </a:lnTo>
                <a:lnTo>
                  <a:pt x="937529" y="755862"/>
                </a:lnTo>
                <a:lnTo>
                  <a:pt x="1004835" y="759245"/>
                </a:lnTo>
                <a:lnTo>
                  <a:pt x="1073365" y="761304"/>
                </a:lnTo>
                <a:lnTo>
                  <a:pt x="1143000" y="762000"/>
                </a:lnTo>
                <a:lnTo>
                  <a:pt x="1212634" y="761304"/>
                </a:lnTo>
                <a:lnTo>
                  <a:pt x="1281164" y="759245"/>
                </a:lnTo>
                <a:lnTo>
                  <a:pt x="1348470" y="755862"/>
                </a:lnTo>
                <a:lnTo>
                  <a:pt x="1414433" y="751194"/>
                </a:lnTo>
                <a:lnTo>
                  <a:pt x="1478933" y="745282"/>
                </a:lnTo>
                <a:lnTo>
                  <a:pt x="1541852" y="738165"/>
                </a:lnTo>
                <a:lnTo>
                  <a:pt x="1603068" y="729884"/>
                </a:lnTo>
                <a:lnTo>
                  <a:pt x="1662464" y="720477"/>
                </a:lnTo>
                <a:lnTo>
                  <a:pt x="1719918" y="709986"/>
                </a:lnTo>
                <a:lnTo>
                  <a:pt x="1775313" y="698449"/>
                </a:lnTo>
                <a:lnTo>
                  <a:pt x="1828527" y="685907"/>
                </a:lnTo>
                <a:lnTo>
                  <a:pt x="1879443" y="672399"/>
                </a:lnTo>
                <a:lnTo>
                  <a:pt x="1927939" y="657966"/>
                </a:lnTo>
                <a:lnTo>
                  <a:pt x="1973898" y="642646"/>
                </a:lnTo>
                <a:lnTo>
                  <a:pt x="2017199" y="626481"/>
                </a:lnTo>
                <a:lnTo>
                  <a:pt x="2057722" y="609509"/>
                </a:lnTo>
                <a:lnTo>
                  <a:pt x="2095349" y="591771"/>
                </a:lnTo>
                <a:lnTo>
                  <a:pt x="2129959" y="573306"/>
                </a:lnTo>
                <a:lnTo>
                  <a:pt x="2189653" y="534356"/>
                </a:lnTo>
                <a:lnTo>
                  <a:pt x="2235847" y="492977"/>
                </a:lnTo>
                <a:lnTo>
                  <a:pt x="2267586" y="449490"/>
                </a:lnTo>
                <a:lnTo>
                  <a:pt x="2283914" y="404211"/>
                </a:lnTo>
                <a:lnTo>
                  <a:pt x="2286000" y="381000"/>
                </a:lnTo>
                <a:lnTo>
                  <a:pt x="2283914" y="357788"/>
                </a:lnTo>
                <a:lnTo>
                  <a:pt x="2267586" y="312509"/>
                </a:lnTo>
                <a:lnTo>
                  <a:pt x="2235847" y="269022"/>
                </a:lnTo>
                <a:lnTo>
                  <a:pt x="2189653" y="227643"/>
                </a:lnTo>
                <a:lnTo>
                  <a:pt x="2129959" y="188693"/>
                </a:lnTo>
                <a:lnTo>
                  <a:pt x="2095349" y="170228"/>
                </a:lnTo>
                <a:lnTo>
                  <a:pt x="2057722" y="152490"/>
                </a:lnTo>
                <a:lnTo>
                  <a:pt x="2017199" y="135518"/>
                </a:lnTo>
                <a:lnTo>
                  <a:pt x="1973898" y="119353"/>
                </a:lnTo>
                <a:lnTo>
                  <a:pt x="1927939" y="104033"/>
                </a:lnTo>
                <a:lnTo>
                  <a:pt x="1879443" y="89600"/>
                </a:lnTo>
                <a:lnTo>
                  <a:pt x="1828527" y="76092"/>
                </a:lnTo>
                <a:lnTo>
                  <a:pt x="1775313" y="63550"/>
                </a:lnTo>
                <a:lnTo>
                  <a:pt x="1719918" y="52013"/>
                </a:lnTo>
                <a:lnTo>
                  <a:pt x="1662464" y="41522"/>
                </a:lnTo>
                <a:lnTo>
                  <a:pt x="1603068" y="32115"/>
                </a:lnTo>
                <a:lnTo>
                  <a:pt x="1541852" y="23834"/>
                </a:lnTo>
                <a:lnTo>
                  <a:pt x="1478933" y="16717"/>
                </a:lnTo>
                <a:lnTo>
                  <a:pt x="1414433" y="10805"/>
                </a:lnTo>
                <a:lnTo>
                  <a:pt x="1348470" y="6137"/>
                </a:lnTo>
                <a:lnTo>
                  <a:pt x="1281164" y="2754"/>
                </a:lnTo>
                <a:lnTo>
                  <a:pt x="1212634" y="695"/>
                </a:lnTo>
                <a:lnTo>
                  <a:pt x="1143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1200" y="3200400"/>
            <a:ext cx="2286000" cy="762000"/>
          </a:xfrm>
          <a:custGeom>
            <a:avLst/>
            <a:gdLst/>
            <a:ahLst/>
            <a:cxnLst/>
            <a:rect l="l" t="t" r="r" b="b"/>
            <a:pathLst>
              <a:path w="2286000" h="762000">
                <a:moveTo>
                  <a:pt x="0" y="381000"/>
                </a:moveTo>
                <a:lnTo>
                  <a:pt x="8263" y="334945"/>
                </a:lnTo>
                <a:lnTo>
                  <a:pt x="32416" y="290522"/>
                </a:lnTo>
                <a:lnTo>
                  <a:pt x="71502" y="248049"/>
                </a:lnTo>
                <a:lnTo>
                  <a:pt x="124566" y="207845"/>
                </a:lnTo>
                <a:lnTo>
                  <a:pt x="190650" y="170228"/>
                </a:lnTo>
                <a:lnTo>
                  <a:pt x="228277" y="152490"/>
                </a:lnTo>
                <a:lnTo>
                  <a:pt x="268800" y="135518"/>
                </a:lnTo>
                <a:lnTo>
                  <a:pt x="312101" y="119353"/>
                </a:lnTo>
                <a:lnTo>
                  <a:pt x="358060" y="104033"/>
                </a:lnTo>
                <a:lnTo>
                  <a:pt x="406556" y="89600"/>
                </a:lnTo>
                <a:lnTo>
                  <a:pt x="457472" y="76092"/>
                </a:lnTo>
                <a:lnTo>
                  <a:pt x="510686" y="63550"/>
                </a:lnTo>
                <a:lnTo>
                  <a:pt x="566081" y="52013"/>
                </a:lnTo>
                <a:lnTo>
                  <a:pt x="623535" y="41522"/>
                </a:lnTo>
                <a:lnTo>
                  <a:pt x="682931" y="32115"/>
                </a:lnTo>
                <a:lnTo>
                  <a:pt x="744147" y="23834"/>
                </a:lnTo>
                <a:lnTo>
                  <a:pt x="807066" y="16717"/>
                </a:lnTo>
                <a:lnTo>
                  <a:pt x="871566" y="10805"/>
                </a:lnTo>
                <a:lnTo>
                  <a:pt x="937529" y="6137"/>
                </a:lnTo>
                <a:lnTo>
                  <a:pt x="1004835" y="2754"/>
                </a:lnTo>
                <a:lnTo>
                  <a:pt x="1073365" y="695"/>
                </a:lnTo>
                <a:lnTo>
                  <a:pt x="1143000" y="0"/>
                </a:lnTo>
                <a:lnTo>
                  <a:pt x="1212634" y="695"/>
                </a:lnTo>
                <a:lnTo>
                  <a:pt x="1281164" y="2754"/>
                </a:lnTo>
                <a:lnTo>
                  <a:pt x="1348470" y="6137"/>
                </a:lnTo>
                <a:lnTo>
                  <a:pt x="1414433" y="10805"/>
                </a:lnTo>
                <a:lnTo>
                  <a:pt x="1478933" y="16717"/>
                </a:lnTo>
                <a:lnTo>
                  <a:pt x="1541852" y="23834"/>
                </a:lnTo>
                <a:lnTo>
                  <a:pt x="1603068" y="32115"/>
                </a:lnTo>
                <a:lnTo>
                  <a:pt x="1662464" y="41522"/>
                </a:lnTo>
                <a:lnTo>
                  <a:pt x="1719918" y="52013"/>
                </a:lnTo>
                <a:lnTo>
                  <a:pt x="1775313" y="63550"/>
                </a:lnTo>
                <a:lnTo>
                  <a:pt x="1828527" y="76092"/>
                </a:lnTo>
                <a:lnTo>
                  <a:pt x="1879443" y="89600"/>
                </a:lnTo>
                <a:lnTo>
                  <a:pt x="1927939" y="104033"/>
                </a:lnTo>
                <a:lnTo>
                  <a:pt x="1973898" y="119353"/>
                </a:lnTo>
                <a:lnTo>
                  <a:pt x="2017199" y="135518"/>
                </a:lnTo>
                <a:lnTo>
                  <a:pt x="2057722" y="152490"/>
                </a:lnTo>
                <a:lnTo>
                  <a:pt x="2095349" y="170228"/>
                </a:lnTo>
                <a:lnTo>
                  <a:pt x="2129959" y="188693"/>
                </a:lnTo>
                <a:lnTo>
                  <a:pt x="2189653" y="227643"/>
                </a:lnTo>
                <a:lnTo>
                  <a:pt x="2235847" y="269022"/>
                </a:lnTo>
                <a:lnTo>
                  <a:pt x="2267586" y="312509"/>
                </a:lnTo>
                <a:lnTo>
                  <a:pt x="2283914" y="357788"/>
                </a:lnTo>
                <a:lnTo>
                  <a:pt x="2286000" y="381000"/>
                </a:lnTo>
                <a:lnTo>
                  <a:pt x="2283914" y="404211"/>
                </a:lnTo>
                <a:lnTo>
                  <a:pt x="2277736" y="427054"/>
                </a:lnTo>
                <a:lnTo>
                  <a:pt x="2253583" y="471477"/>
                </a:lnTo>
                <a:lnTo>
                  <a:pt x="2214497" y="513950"/>
                </a:lnTo>
                <a:lnTo>
                  <a:pt x="2161433" y="554154"/>
                </a:lnTo>
                <a:lnTo>
                  <a:pt x="2095349" y="591771"/>
                </a:lnTo>
                <a:lnTo>
                  <a:pt x="2057722" y="609509"/>
                </a:lnTo>
                <a:lnTo>
                  <a:pt x="2017199" y="626481"/>
                </a:lnTo>
                <a:lnTo>
                  <a:pt x="1973898" y="642646"/>
                </a:lnTo>
                <a:lnTo>
                  <a:pt x="1927939" y="657966"/>
                </a:lnTo>
                <a:lnTo>
                  <a:pt x="1879443" y="672399"/>
                </a:lnTo>
                <a:lnTo>
                  <a:pt x="1828527" y="685907"/>
                </a:lnTo>
                <a:lnTo>
                  <a:pt x="1775313" y="698449"/>
                </a:lnTo>
                <a:lnTo>
                  <a:pt x="1719918" y="709986"/>
                </a:lnTo>
                <a:lnTo>
                  <a:pt x="1662464" y="720477"/>
                </a:lnTo>
                <a:lnTo>
                  <a:pt x="1603068" y="729884"/>
                </a:lnTo>
                <a:lnTo>
                  <a:pt x="1541852" y="738165"/>
                </a:lnTo>
                <a:lnTo>
                  <a:pt x="1478933" y="745282"/>
                </a:lnTo>
                <a:lnTo>
                  <a:pt x="1414433" y="751194"/>
                </a:lnTo>
                <a:lnTo>
                  <a:pt x="1348470" y="755862"/>
                </a:lnTo>
                <a:lnTo>
                  <a:pt x="1281164" y="759245"/>
                </a:lnTo>
                <a:lnTo>
                  <a:pt x="1212634" y="761304"/>
                </a:lnTo>
                <a:lnTo>
                  <a:pt x="1143000" y="762000"/>
                </a:lnTo>
                <a:lnTo>
                  <a:pt x="1073365" y="761304"/>
                </a:lnTo>
                <a:lnTo>
                  <a:pt x="1004835" y="759245"/>
                </a:lnTo>
                <a:lnTo>
                  <a:pt x="937529" y="755862"/>
                </a:lnTo>
                <a:lnTo>
                  <a:pt x="871566" y="751194"/>
                </a:lnTo>
                <a:lnTo>
                  <a:pt x="807066" y="745282"/>
                </a:lnTo>
                <a:lnTo>
                  <a:pt x="744147" y="738165"/>
                </a:lnTo>
                <a:lnTo>
                  <a:pt x="682931" y="729884"/>
                </a:lnTo>
                <a:lnTo>
                  <a:pt x="623535" y="720477"/>
                </a:lnTo>
                <a:lnTo>
                  <a:pt x="566081" y="709986"/>
                </a:lnTo>
                <a:lnTo>
                  <a:pt x="510686" y="698449"/>
                </a:lnTo>
                <a:lnTo>
                  <a:pt x="457472" y="685907"/>
                </a:lnTo>
                <a:lnTo>
                  <a:pt x="406556" y="672399"/>
                </a:lnTo>
                <a:lnTo>
                  <a:pt x="358060" y="657966"/>
                </a:lnTo>
                <a:lnTo>
                  <a:pt x="312101" y="642646"/>
                </a:lnTo>
                <a:lnTo>
                  <a:pt x="268800" y="626481"/>
                </a:lnTo>
                <a:lnTo>
                  <a:pt x="228277" y="609509"/>
                </a:lnTo>
                <a:lnTo>
                  <a:pt x="190650" y="591771"/>
                </a:lnTo>
                <a:lnTo>
                  <a:pt x="156040" y="573306"/>
                </a:lnTo>
                <a:lnTo>
                  <a:pt x="96346" y="534356"/>
                </a:lnTo>
                <a:lnTo>
                  <a:pt x="50152" y="492977"/>
                </a:lnTo>
                <a:lnTo>
                  <a:pt x="18413" y="449490"/>
                </a:lnTo>
                <a:lnTo>
                  <a:pt x="2085" y="404211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92983" y="3345307"/>
            <a:ext cx="66421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erb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28109" y="1981200"/>
            <a:ext cx="1482090" cy="1336040"/>
          </a:xfrm>
          <a:custGeom>
            <a:avLst/>
            <a:gdLst/>
            <a:ahLst/>
            <a:cxnLst/>
            <a:rect l="l" t="t" r="r" b="b"/>
            <a:pathLst>
              <a:path w="1482089" h="1336039">
                <a:moveTo>
                  <a:pt x="1463405" y="16835"/>
                </a:moveTo>
                <a:lnTo>
                  <a:pt x="1451024" y="19421"/>
                </a:lnTo>
                <a:lnTo>
                  <a:pt x="0" y="1326134"/>
                </a:lnTo>
                <a:lnTo>
                  <a:pt x="8509" y="1335532"/>
                </a:lnTo>
                <a:lnTo>
                  <a:pt x="1459582" y="28775"/>
                </a:lnTo>
                <a:lnTo>
                  <a:pt x="1463405" y="16835"/>
                </a:lnTo>
                <a:close/>
              </a:path>
              <a:path w="1482089" h="1336039">
                <a:moveTo>
                  <a:pt x="1480910" y="3683"/>
                </a:moveTo>
                <a:lnTo>
                  <a:pt x="1468501" y="3683"/>
                </a:lnTo>
                <a:lnTo>
                  <a:pt x="1477010" y="13080"/>
                </a:lnTo>
                <a:lnTo>
                  <a:pt x="1459582" y="28775"/>
                </a:lnTo>
                <a:lnTo>
                  <a:pt x="1439799" y="90550"/>
                </a:lnTo>
                <a:lnTo>
                  <a:pt x="1438782" y="93852"/>
                </a:lnTo>
                <a:lnTo>
                  <a:pt x="1440561" y="97409"/>
                </a:lnTo>
                <a:lnTo>
                  <a:pt x="1443989" y="98425"/>
                </a:lnTo>
                <a:lnTo>
                  <a:pt x="1447291" y="99567"/>
                </a:lnTo>
                <a:lnTo>
                  <a:pt x="1450848" y="97662"/>
                </a:lnTo>
                <a:lnTo>
                  <a:pt x="1451864" y="94361"/>
                </a:lnTo>
                <a:lnTo>
                  <a:pt x="1480910" y="3683"/>
                </a:lnTo>
                <a:close/>
              </a:path>
              <a:path w="1482089" h="1336039">
                <a:moveTo>
                  <a:pt x="1482089" y="0"/>
                </a:moveTo>
                <a:lnTo>
                  <a:pt x="1385062" y="20192"/>
                </a:lnTo>
                <a:lnTo>
                  <a:pt x="1381632" y="20827"/>
                </a:lnTo>
                <a:lnTo>
                  <a:pt x="1379474" y="24257"/>
                </a:lnTo>
                <a:lnTo>
                  <a:pt x="1380109" y="27686"/>
                </a:lnTo>
                <a:lnTo>
                  <a:pt x="1380870" y="31114"/>
                </a:lnTo>
                <a:lnTo>
                  <a:pt x="1384173" y="33274"/>
                </a:lnTo>
                <a:lnTo>
                  <a:pt x="1387728" y="32638"/>
                </a:lnTo>
                <a:lnTo>
                  <a:pt x="1451024" y="19421"/>
                </a:lnTo>
                <a:lnTo>
                  <a:pt x="1468501" y="3683"/>
                </a:lnTo>
                <a:lnTo>
                  <a:pt x="1480910" y="3683"/>
                </a:lnTo>
                <a:lnTo>
                  <a:pt x="1482089" y="0"/>
                </a:lnTo>
                <a:close/>
              </a:path>
              <a:path w="1482089" h="1336039">
                <a:moveTo>
                  <a:pt x="1471030" y="6476"/>
                </a:moveTo>
                <a:lnTo>
                  <a:pt x="1466723" y="6476"/>
                </a:lnTo>
                <a:lnTo>
                  <a:pt x="1474089" y="14604"/>
                </a:lnTo>
                <a:lnTo>
                  <a:pt x="1463405" y="16835"/>
                </a:lnTo>
                <a:lnTo>
                  <a:pt x="1459582" y="28775"/>
                </a:lnTo>
                <a:lnTo>
                  <a:pt x="1477010" y="13080"/>
                </a:lnTo>
                <a:lnTo>
                  <a:pt x="1471030" y="6476"/>
                </a:lnTo>
                <a:close/>
              </a:path>
              <a:path w="1482089" h="1336039">
                <a:moveTo>
                  <a:pt x="1468501" y="3683"/>
                </a:moveTo>
                <a:lnTo>
                  <a:pt x="1451024" y="19421"/>
                </a:lnTo>
                <a:lnTo>
                  <a:pt x="1463405" y="16835"/>
                </a:lnTo>
                <a:lnTo>
                  <a:pt x="1466723" y="6476"/>
                </a:lnTo>
                <a:lnTo>
                  <a:pt x="1471030" y="6476"/>
                </a:lnTo>
                <a:lnTo>
                  <a:pt x="1468501" y="3683"/>
                </a:lnTo>
                <a:close/>
              </a:path>
              <a:path w="1482089" h="1336039">
                <a:moveTo>
                  <a:pt x="1466723" y="6476"/>
                </a:moveTo>
                <a:lnTo>
                  <a:pt x="1463405" y="16835"/>
                </a:lnTo>
                <a:lnTo>
                  <a:pt x="1474089" y="14604"/>
                </a:lnTo>
                <a:lnTo>
                  <a:pt x="1466723" y="647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2904" y="3848989"/>
            <a:ext cx="669290" cy="2094864"/>
          </a:xfrm>
          <a:custGeom>
            <a:avLst/>
            <a:gdLst/>
            <a:ahLst/>
            <a:cxnLst/>
            <a:rect l="l" t="t" r="r" b="b"/>
            <a:pathLst>
              <a:path w="669289" h="2094864">
                <a:moveTo>
                  <a:pt x="8889" y="1989734"/>
                </a:moveTo>
                <a:lnTo>
                  <a:pt x="2031" y="1991347"/>
                </a:lnTo>
                <a:lnTo>
                  <a:pt x="0" y="1994763"/>
                </a:lnTo>
                <a:lnTo>
                  <a:pt x="762" y="1998179"/>
                </a:lnTo>
                <a:lnTo>
                  <a:pt x="23494" y="2094636"/>
                </a:lnTo>
                <a:lnTo>
                  <a:pt x="34512" y="2084451"/>
                </a:lnTo>
                <a:lnTo>
                  <a:pt x="33274" y="2084451"/>
                </a:lnTo>
                <a:lnTo>
                  <a:pt x="21081" y="2080742"/>
                </a:lnTo>
                <a:lnTo>
                  <a:pt x="27973" y="2058190"/>
                </a:lnTo>
                <a:lnTo>
                  <a:pt x="12970" y="1994763"/>
                </a:lnTo>
                <a:lnTo>
                  <a:pt x="12318" y="1991855"/>
                </a:lnTo>
                <a:lnTo>
                  <a:pt x="8889" y="1989734"/>
                </a:lnTo>
                <a:close/>
              </a:path>
              <a:path w="669289" h="2094864">
                <a:moveTo>
                  <a:pt x="27973" y="2058190"/>
                </a:moveTo>
                <a:lnTo>
                  <a:pt x="21081" y="2080742"/>
                </a:lnTo>
                <a:lnTo>
                  <a:pt x="33274" y="2084451"/>
                </a:lnTo>
                <a:lnTo>
                  <a:pt x="34290" y="2081123"/>
                </a:lnTo>
                <a:lnTo>
                  <a:pt x="33400" y="2081123"/>
                </a:lnTo>
                <a:lnTo>
                  <a:pt x="22859" y="2077923"/>
                </a:lnTo>
                <a:lnTo>
                  <a:pt x="30887" y="2070501"/>
                </a:lnTo>
                <a:lnTo>
                  <a:pt x="27973" y="2058190"/>
                </a:lnTo>
                <a:close/>
              </a:path>
              <a:path w="669289" h="2094864">
                <a:moveTo>
                  <a:pt x="90169" y="2015655"/>
                </a:moveTo>
                <a:lnTo>
                  <a:pt x="87630" y="2018042"/>
                </a:lnTo>
                <a:lnTo>
                  <a:pt x="40155" y="2061933"/>
                </a:lnTo>
                <a:lnTo>
                  <a:pt x="33274" y="2084451"/>
                </a:lnTo>
                <a:lnTo>
                  <a:pt x="34512" y="2084451"/>
                </a:lnTo>
                <a:lnTo>
                  <a:pt x="96265" y="2027364"/>
                </a:lnTo>
                <a:lnTo>
                  <a:pt x="98806" y="2024989"/>
                </a:lnTo>
                <a:lnTo>
                  <a:pt x="98932" y="2020963"/>
                </a:lnTo>
                <a:lnTo>
                  <a:pt x="96646" y="2018398"/>
                </a:lnTo>
                <a:lnTo>
                  <a:pt x="94233" y="2015820"/>
                </a:lnTo>
                <a:lnTo>
                  <a:pt x="90169" y="2015655"/>
                </a:lnTo>
                <a:close/>
              </a:path>
              <a:path w="669289" h="2094864">
                <a:moveTo>
                  <a:pt x="30887" y="2070501"/>
                </a:moveTo>
                <a:lnTo>
                  <a:pt x="22859" y="2077923"/>
                </a:lnTo>
                <a:lnTo>
                  <a:pt x="33400" y="2081123"/>
                </a:lnTo>
                <a:lnTo>
                  <a:pt x="30887" y="2070501"/>
                </a:lnTo>
                <a:close/>
              </a:path>
              <a:path w="669289" h="2094864">
                <a:moveTo>
                  <a:pt x="40155" y="2061933"/>
                </a:moveTo>
                <a:lnTo>
                  <a:pt x="30887" y="2070501"/>
                </a:lnTo>
                <a:lnTo>
                  <a:pt x="33400" y="2081123"/>
                </a:lnTo>
                <a:lnTo>
                  <a:pt x="34290" y="2081123"/>
                </a:lnTo>
                <a:lnTo>
                  <a:pt x="40155" y="2061933"/>
                </a:lnTo>
                <a:close/>
              </a:path>
              <a:path w="669289" h="2094864">
                <a:moveTo>
                  <a:pt x="656970" y="0"/>
                </a:moveTo>
                <a:lnTo>
                  <a:pt x="27973" y="2058190"/>
                </a:lnTo>
                <a:lnTo>
                  <a:pt x="30887" y="2070501"/>
                </a:lnTo>
                <a:lnTo>
                  <a:pt x="40155" y="2061933"/>
                </a:lnTo>
                <a:lnTo>
                  <a:pt x="669163" y="3683"/>
                </a:lnTo>
                <a:lnTo>
                  <a:pt x="65697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38526" y="2438400"/>
            <a:ext cx="192405" cy="763270"/>
          </a:xfrm>
          <a:custGeom>
            <a:avLst/>
            <a:gdLst/>
            <a:ahLst/>
            <a:cxnLst/>
            <a:rect l="l" t="t" r="r" b="b"/>
            <a:pathLst>
              <a:path w="192405" h="763269">
                <a:moveTo>
                  <a:pt x="38229" y="24678"/>
                </a:moveTo>
                <a:lnTo>
                  <a:pt x="34089" y="36710"/>
                </a:lnTo>
                <a:lnTo>
                  <a:pt x="179450" y="763270"/>
                </a:lnTo>
                <a:lnTo>
                  <a:pt x="191897" y="760729"/>
                </a:lnTo>
                <a:lnTo>
                  <a:pt x="46504" y="34011"/>
                </a:lnTo>
                <a:lnTo>
                  <a:pt x="38229" y="24678"/>
                </a:lnTo>
                <a:close/>
              </a:path>
              <a:path w="192405" h="763269">
                <a:moveTo>
                  <a:pt x="33274" y="0"/>
                </a:moveTo>
                <a:lnTo>
                  <a:pt x="0" y="97027"/>
                </a:lnTo>
                <a:lnTo>
                  <a:pt x="1778" y="100584"/>
                </a:lnTo>
                <a:lnTo>
                  <a:pt x="8381" y="102870"/>
                </a:lnTo>
                <a:lnTo>
                  <a:pt x="11937" y="101091"/>
                </a:lnTo>
                <a:lnTo>
                  <a:pt x="34089" y="36710"/>
                </a:lnTo>
                <a:lnTo>
                  <a:pt x="29463" y="13588"/>
                </a:lnTo>
                <a:lnTo>
                  <a:pt x="41910" y="11049"/>
                </a:lnTo>
                <a:lnTo>
                  <a:pt x="43074" y="11049"/>
                </a:lnTo>
                <a:lnTo>
                  <a:pt x="33274" y="0"/>
                </a:lnTo>
                <a:close/>
              </a:path>
              <a:path w="192405" h="763269">
                <a:moveTo>
                  <a:pt x="43074" y="11049"/>
                </a:moveTo>
                <a:lnTo>
                  <a:pt x="41910" y="11049"/>
                </a:lnTo>
                <a:lnTo>
                  <a:pt x="46504" y="34011"/>
                </a:lnTo>
                <a:lnTo>
                  <a:pt x="89535" y="82550"/>
                </a:lnTo>
                <a:lnTo>
                  <a:pt x="91821" y="85216"/>
                </a:lnTo>
                <a:lnTo>
                  <a:pt x="95885" y="85471"/>
                </a:lnTo>
                <a:lnTo>
                  <a:pt x="98425" y="83058"/>
                </a:lnTo>
                <a:lnTo>
                  <a:pt x="101092" y="80772"/>
                </a:lnTo>
                <a:lnTo>
                  <a:pt x="101346" y="76708"/>
                </a:lnTo>
                <a:lnTo>
                  <a:pt x="99060" y="74167"/>
                </a:lnTo>
                <a:lnTo>
                  <a:pt x="43074" y="11049"/>
                </a:lnTo>
                <a:close/>
              </a:path>
              <a:path w="192405" h="763269">
                <a:moveTo>
                  <a:pt x="41910" y="11049"/>
                </a:moveTo>
                <a:lnTo>
                  <a:pt x="29463" y="13588"/>
                </a:lnTo>
                <a:lnTo>
                  <a:pt x="34089" y="36710"/>
                </a:lnTo>
                <a:lnTo>
                  <a:pt x="38229" y="24678"/>
                </a:lnTo>
                <a:lnTo>
                  <a:pt x="30987" y="16510"/>
                </a:lnTo>
                <a:lnTo>
                  <a:pt x="41782" y="14350"/>
                </a:lnTo>
                <a:lnTo>
                  <a:pt x="42570" y="14350"/>
                </a:lnTo>
                <a:lnTo>
                  <a:pt x="41910" y="11049"/>
                </a:lnTo>
                <a:close/>
              </a:path>
              <a:path w="192405" h="763269">
                <a:moveTo>
                  <a:pt x="42570" y="14350"/>
                </a:moveTo>
                <a:lnTo>
                  <a:pt x="41782" y="14350"/>
                </a:lnTo>
                <a:lnTo>
                  <a:pt x="38229" y="24678"/>
                </a:lnTo>
                <a:lnTo>
                  <a:pt x="46504" y="34011"/>
                </a:lnTo>
                <a:lnTo>
                  <a:pt x="42570" y="14350"/>
                </a:lnTo>
                <a:close/>
              </a:path>
              <a:path w="192405" h="763269">
                <a:moveTo>
                  <a:pt x="41782" y="14350"/>
                </a:moveTo>
                <a:lnTo>
                  <a:pt x="30987" y="16510"/>
                </a:lnTo>
                <a:lnTo>
                  <a:pt x="38229" y="24678"/>
                </a:lnTo>
                <a:lnTo>
                  <a:pt x="41782" y="143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29379" y="3845178"/>
            <a:ext cx="3004820" cy="1644650"/>
          </a:xfrm>
          <a:custGeom>
            <a:avLst/>
            <a:gdLst/>
            <a:ahLst/>
            <a:cxnLst/>
            <a:rect l="l" t="t" r="r" b="b"/>
            <a:pathLst>
              <a:path w="3004820" h="1644650">
                <a:moveTo>
                  <a:pt x="2970060" y="1629580"/>
                </a:moveTo>
                <a:lnTo>
                  <a:pt x="2901950" y="1631569"/>
                </a:lnTo>
                <a:lnTo>
                  <a:pt x="2899155" y="1634490"/>
                </a:lnTo>
                <a:lnTo>
                  <a:pt x="2899410" y="1641475"/>
                </a:lnTo>
                <a:lnTo>
                  <a:pt x="2902330" y="1644269"/>
                </a:lnTo>
                <a:lnTo>
                  <a:pt x="3004820" y="1641221"/>
                </a:lnTo>
                <a:lnTo>
                  <a:pt x="3004589" y="1640840"/>
                </a:lnTo>
                <a:lnTo>
                  <a:pt x="2990723" y="1640840"/>
                </a:lnTo>
                <a:lnTo>
                  <a:pt x="2970060" y="1629580"/>
                </a:lnTo>
                <a:close/>
              </a:path>
              <a:path w="3004820" h="1644650">
                <a:moveTo>
                  <a:pt x="2982742" y="1629215"/>
                </a:moveTo>
                <a:lnTo>
                  <a:pt x="2970060" y="1629580"/>
                </a:lnTo>
                <a:lnTo>
                  <a:pt x="2990723" y="1640840"/>
                </a:lnTo>
                <a:lnTo>
                  <a:pt x="2992039" y="1638427"/>
                </a:lnTo>
                <a:lnTo>
                  <a:pt x="2988310" y="1638427"/>
                </a:lnTo>
                <a:lnTo>
                  <a:pt x="2982742" y="1629215"/>
                </a:lnTo>
                <a:close/>
              </a:path>
              <a:path w="3004820" h="1644650">
                <a:moveTo>
                  <a:pt x="2947797" y="1552448"/>
                </a:moveTo>
                <a:lnTo>
                  <a:pt x="2944876" y="1554226"/>
                </a:lnTo>
                <a:lnTo>
                  <a:pt x="2941828" y="1556131"/>
                </a:lnTo>
                <a:lnTo>
                  <a:pt x="2940939" y="1559941"/>
                </a:lnTo>
                <a:lnTo>
                  <a:pt x="2942717" y="1562989"/>
                </a:lnTo>
                <a:lnTo>
                  <a:pt x="2976234" y="1618447"/>
                </a:lnTo>
                <a:lnTo>
                  <a:pt x="2996819" y="1629664"/>
                </a:lnTo>
                <a:lnTo>
                  <a:pt x="2990723" y="1640840"/>
                </a:lnTo>
                <a:lnTo>
                  <a:pt x="3004589" y="1640840"/>
                </a:lnTo>
                <a:lnTo>
                  <a:pt x="2951734" y="1553464"/>
                </a:lnTo>
                <a:lnTo>
                  <a:pt x="2947797" y="1552448"/>
                </a:lnTo>
                <a:close/>
              </a:path>
              <a:path w="3004820" h="1644650">
                <a:moveTo>
                  <a:pt x="2993644" y="1628902"/>
                </a:moveTo>
                <a:lnTo>
                  <a:pt x="2982742" y="1629215"/>
                </a:lnTo>
                <a:lnTo>
                  <a:pt x="2988310" y="1638427"/>
                </a:lnTo>
                <a:lnTo>
                  <a:pt x="2993644" y="1628902"/>
                </a:lnTo>
                <a:close/>
              </a:path>
              <a:path w="3004820" h="1644650">
                <a:moveTo>
                  <a:pt x="2995420" y="1628902"/>
                </a:moveTo>
                <a:lnTo>
                  <a:pt x="2993644" y="1628902"/>
                </a:lnTo>
                <a:lnTo>
                  <a:pt x="2988310" y="1638427"/>
                </a:lnTo>
                <a:lnTo>
                  <a:pt x="2992039" y="1638427"/>
                </a:lnTo>
                <a:lnTo>
                  <a:pt x="2996819" y="1629664"/>
                </a:lnTo>
                <a:lnTo>
                  <a:pt x="2995420" y="1628902"/>
                </a:lnTo>
                <a:close/>
              </a:path>
              <a:path w="3004820" h="1644650">
                <a:moveTo>
                  <a:pt x="6096" y="0"/>
                </a:moveTo>
                <a:lnTo>
                  <a:pt x="0" y="11176"/>
                </a:lnTo>
                <a:lnTo>
                  <a:pt x="2970060" y="1629580"/>
                </a:lnTo>
                <a:lnTo>
                  <a:pt x="2982742" y="1629215"/>
                </a:lnTo>
                <a:lnTo>
                  <a:pt x="2976234" y="1618447"/>
                </a:lnTo>
                <a:lnTo>
                  <a:pt x="6096" y="0"/>
                </a:lnTo>
                <a:close/>
              </a:path>
              <a:path w="3004820" h="1644650">
                <a:moveTo>
                  <a:pt x="2976234" y="1618447"/>
                </a:moveTo>
                <a:lnTo>
                  <a:pt x="2982742" y="1629215"/>
                </a:lnTo>
                <a:lnTo>
                  <a:pt x="2993644" y="1628902"/>
                </a:lnTo>
                <a:lnTo>
                  <a:pt x="2995420" y="1628902"/>
                </a:lnTo>
                <a:lnTo>
                  <a:pt x="2976234" y="161844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"/>
            <a:ext cx="89916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6050"/>
            <a:ext cx="8997950" cy="3746500"/>
          </a:xfrm>
          <a:custGeom>
            <a:avLst/>
            <a:gdLst/>
            <a:ahLst/>
            <a:cxnLst/>
            <a:rect l="l" t="t" r="r" b="b"/>
            <a:pathLst>
              <a:path w="8997950" h="3746500">
                <a:moveTo>
                  <a:pt x="0" y="3746500"/>
                </a:moveTo>
                <a:lnTo>
                  <a:pt x="8997950" y="3746500"/>
                </a:lnTo>
                <a:lnTo>
                  <a:pt x="899795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733800"/>
            <a:ext cx="5715000" cy="312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27449"/>
            <a:ext cx="5721350" cy="3130550"/>
          </a:xfrm>
          <a:custGeom>
            <a:avLst/>
            <a:gdLst/>
            <a:ahLst/>
            <a:cxnLst/>
            <a:rect l="l" t="t" r="r" b="b"/>
            <a:pathLst>
              <a:path w="5721350" h="3130550">
                <a:moveTo>
                  <a:pt x="5721350" y="3130549"/>
                </a:moveTo>
                <a:lnTo>
                  <a:pt x="572135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0400" y="4953000"/>
            <a:ext cx="1752600" cy="914400"/>
          </a:xfrm>
          <a:custGeom>
            <a:avLst/>
            <a:gdLst/>
            <a:ahLst/>
            <a:cxnLst/>
            <a:rect l="l" t="t" r="r" b="b"/>
            <a:pathLst>
              <a:path w="1752600" h="914400">
                <a:moveTo>
                  <a:pt x="876300" y="0"/>
                </a:moveTo>
                <a:lnTo>
                  <a:pt x="813714" y="1148"/>
                </a:lnTo>
                <a:lnTo>
                  <a:pt x="752317" y="4540"/>
                </a:lnTo>
                <a:lnTo>
                  <a:pt x="692256" y="10100"/>
                </a:lnTo>
                <a:lnTo>
                  <a:pt x="633681" y="17750"/>
                </a:lnTo>
                <a:lnTo>
                  <a:pt x="576738" y="27412"/>
                </a:lnTo>
                <a:lnTo>
                  <a:pt x="521576" y="39009"/>
                </a:lnTo>
                <a:lnTo>
                  <a:pt x="468344" y="52464"/>
                </a:lnTo>
                <a:lnTo>
                  <a:pt x="417189" y="67698"/>
                </a:lnTo>
                <a:lnTo>
                  <a:pt x="368261" y="84636"/>
                </a:lnTo>
                <a:lnTo>
                  <a:pt x="321706" y="103199"/>
                </a:lnTo>
                <a:lnTo>
                  <a:pt x="277674" y="123309"/>
                </a:lnTo>
                <a:lnTo>
                  <a:pt x="236313" y="144891"/>
                </a:lnTo>
                <a:lnTo>
                  <a:pt x="197771" y="167865"/>
                </a:lnTo>
                <a:lnTo>
                  <a:pt x="162195" y="192155"/>
                </a:lnTo>
                <a:lnTo>
                  <a:pt x="129736" y="217683"/>
                </a:lnTo>
                <a:lnTo>
                  <a:pt x="100539" y="244373"/>
                </a:lnTo>
                <a:lnTo>
                  <a:pt x="52531" y="300924"/>
                </a:lnTo>
                <a:lnTo>
                  <a:pt x="19355" y="361190"/>
                </a:lnTo>
                <a:lnTo>
                  <a:pt x="2200" y="424552"/>
                </a:lnTo>
                <a:lnTo>
                  <a:pt x="0" y="457200"/>
                </a:lnTo>
                <a:lnTo>
                  <a:pt x="2200" y="489850"/>
                </a:lnTo>
                <a:lnTo>
                  <a:pt x="19355" y="553216"/>
                </a:lnTo>
                <a:lnTo>
                  <a:pt x="52531" y="613485"/>
                </a:lnTo>
                <a:lnTo>
                  <a:pt x="100539" y="670038"/>
                </a:lnTo>
                <a:lnTo>
                  <a:pt x="129736" y="696727"/>
                </a:lnTo>
                <a:lnTo>
                  <a:pt x="162195" y="722255"/>
                </a:lnTo>
                <a:lnTo>
                  <a:pt x="197771" y="746545"/>
                </a:lnTo>
                <a:lnTo>
                  <a:pt x="236313" y="769518"/>
                </a:lnTo>
                <a:lnTo>
                  <a:pt x="277674" y="791099"/>
                </a:lnTo>
                <a:lnTo>
                  <a:pt x="321706" y="811209"/>
                </a:lnTo>
                <a:lnTo>
                  <a:pt x="368261" y="829770"/>
                </a:lnTo>
                <a:lnTo>
                  <a:pt x="417189" y="846707"/>
                </a:lnTo>
                <a:lnTo>
                  <a:pt x="468344" y="861940"/>
                </a:lnTo>
                <a:lnTo>
                  <a:pt x="521576" y="875394"/>
                </a:lnTo>
                <a:lnTo>
                  <a:pt x="576738" y="886990"/>
                </a:lnTo>
                <a:lnTo>
                  <a:pt x="633681" y="896651"/>
                </a:lnTo>
                <a:lnTo>
                  <a:pt x="692256" y="904300"/>
                </a:lnTo>
                <a:lnTo>
                  <a:pt x="752317" y="909859"/>
                </a:lnTo>
                <a:lnTo>
                  <a:pt x="813714" y="913252"/>
                </a:lnTo>
                <a:lnTo>
                  <a:pt x="876300" y="914400"/>
                </a:lnTo>
                <a:lnTo>
                  <a:pt x="938885" y="913252"/>
                </a:lnTo>
                <a:lnTo>
                  <a:pt x="1000282" y="909859"/>
                </a:lnTo>
                <a:lnTo>
                  <a:pt x="1060343" y="904300"/>
                </a:lnTo>
                <a:lnTo>
                  <a:pt x="1118918" y="896651"/>
                </a:lnTo>
                <a:lnTo>
                  <a:pt x="1175861" y="886990"/>
                </a:lnTo>
                <a:lnTo>
                  <a:pt x="1231023" y="875394"/>
                </a:lnTo>
                <a:lnTo>
                  <a:pt x="1284255" y="861940"/>
                </a:lnTo>
                <a:lnTo>
                  <a:pt x="1335410" y="846707"/>
                </a:lnTo>
                <a:lnTo>
                  <a:pt x="1384338" y="829770"/>
                </a:lnTo>
                <a:lnTo>
                  <a:pt x="1430893" y="811209"/>
                </a:lnTo>
                <a:lnTo>
                  <a:pt x="1474925" y="791099"/>
                </a:lnTo>
                <a:lnTo>
                  <a:pt x="1516286" y="769518"/>
                </a:lnTo>
                <a:lnTo>
                  <a:pt x="1554828" y="746545"/>
                </a:lnTo>
                <a:lnTo>
                  <a:pt x="1590404" y="722255"/>
                </a:lnTo>
                <a:lnTo>
                  <a:pt x="1622863" y="696727"/>
                </a:lnTo>
                <a:lnTo>
                  <a:pt x="1652060" y="670038"/>
                </a:lnTo>
                <a:lnTo>
                  <a:pt x="1700068" y="613485"/>
                </a:lnTo>
                <a:lnTo>
                  <a:pt x="1733244" y="553216"/>
                </a:lnTo>
                <a:lnTo>
                  <a:pt x="1750399" y="489850"/>
                </a:lnTo>
                <a:lnTo>
                  <a:pt x="1752600" y="457200"/>
                </a:lnTo>
                <a:lnTo>
                  <a:pt x="1750399" y="424552"/>
                </a:lnTo>
                <a:lnTo>
                  <a:pt x="1733244" y="361190"/>
                </a:lnTo>
                <a:lnTo>
                  <a:pt x="1700068" y="300924"/>
                </a:lnTo>
                <a:lnTo>
                  <a:pt x="1652060" y="244373"/>
                </a:lnTo>
                <a:lnTo>
                  <a:pt x="1622863" y="217683"/>
                </a:lnTo>
                <a:lnTo>
                  <a:pt x="1590404" y="192155"/>
                </a:lnTo>
                <a:lnTo>
                  <a:pt x="1554828" y="167865"/>
                </a:lnTo>
                <a:lnTo>
                  <a:pt x="1516286" y="144891"/>
                </a:lnTo>
                <a:lnTo>
                  <a:pt x="1474925" y="123309"/>
                </a:lnTo>
                <a:lnTo>
                  <a:pt x="1430893" y="103199"/>
                </a:lnTo>
                <a:lnTo>
                  <a:pt x="1384338" y="84636"/>
                </a:lnTo>
                <a:lnTo>
                  <a:pt x="1335410" y="67698"/>
                </a:lnTo>
                <a:lnTo>
                  <a:pt x="1284255" y="52464"/>
                </a:lnTo>
                <a:lnTo>
                  <a:pt x="1231023" y="39009"/>
                </a:lnTo>
                <a:lnTo>
                  <a:pt x="1175861" y="27412"/>
                </a:lnTo>
                <a:lnTo>
                  <a:pt x="1118918" y="17750"/>
                </a:lnTo>
                <a:lnTo>
                  <a:pt x="1060343" y="10100"/>
                </a:lnTo>
                <a:lnTo>
                  <a:pt x="1000282" y="4540"/>
                </a:lnTo>
                <a:lnTo>
                  <a:pt x="938885" y="1148"/>
                </a:lnTo>
                <a:lnTo>
                  <a:pt x="876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0400" y="4953000"/>
            <a:ext cx="1752600" cy="914400"/>
          </a:xfrm>
          <a:custGeom>
            <a:avLst/>
            <a:gdLst/>
            <a:ahLst/>
            <a:cxnLst/>
            <a:rect l="l" t="t" r="r" b="b"/>
            <a:pathLst>
              <a:path w="1752600" h="914400">
                <a:moveTo>
                  <a:pt x="0" y="457200"/>
                </a:moveTo>
                <a:lnTo>
                  <a:pt x="8701" y="392523"/>
                </a:lnTo>
                <a:lnTo>
                  <a:pt x="34015" y="330631"/>
                </a:lnTo>
                <a:lnTo>
                  <a:pt x="74755" y="272145"/>
                </a:lnTo>
                <a:lnTo>
                  <a:pt x="129736" y="217683"/>
                </a:lnTo>
                <a:lnTo>
                  <a:pt x="162195" y="192155"/>
                </a:lnTo>
                <a:lnTo>
                  <a:pt x="197771" y="167865"/>
                </a:lnTo>
                <a:lnTo>
                  <a:pt x="236313" y="144891"/>
                </a:lnTo>
                <a:lnTo>
                  <a:pt x="277674" y="123309"/>
                </a:lnTo>
                <a:lnTo>
                  <a:pt x="321706" y="103199"/>
                </a:lnTo>
                <a:lnTo>
                  <a:pt x="368261" y="84636"/>
                </a:lnTo>
                <a:lnTo>
                  <a:pt x="417189" y="67698"/>
                </a:lnTo>
                <a:lnTo>
                  <a:pt x="468344" y="52464"/>
                </a:lnTo>
                <a:lnTo>
                  <a:pt x="521576" y="39009"/>
                </a:lnTo>
                <a:lnTo>
                  <a:pt x="576738" y="27412"/>
                </a:lnTo>
                <a:lnTo>
                  <a:pt x="633681" y="17750"/>
                </a:lnTo>
                <a:lnTo>
                  <a:pt x="692256" y="10100"/>
                </a:lnTo>
                <a:lnTo>
                  <a:pt x="752317" y="4540"/>
                </a:lnTo>
                <a:lnTo>
                  <a:pt x="813714" y="1148"/>
                </a:lnTo>
                <a:lnTo>
                  <a:pt x="876300" y="0"/>
                </a:lnTo>
                <a:lnTo>
                  <a:pt x="938885" y="1148"/>
                </a:lnTo>
                <a:lnTo>
                  <a:pt x="1000282" y="4540"/>
                </a:lnTo>
                <a:lnTo>
                  <a:pt x="1060343" y="10100"/>
                </a:lnTo>
                <a:lnTo>
                  <a:pt x="1118918" y="17750"/>
                </a:lnTo>
                <a:lnTo>
                  <a:pt x="1175861" y="27412"/>
                </a:lnTo>
                <a:lnTo>
                  <a:pt x="1231023" y="39009"/>
                </a:lnTo>
                <a:lnTo>
                  <a:pt x="1284255" y="52464"/>
                </a:lnTo>
                <a:lnTo>
                  <a:pt x="1335410" y="67698"/>
                </a:lnTo>
                <a:lnTo>
                  <a:pt x="1384338" y="84636"/>
                </a:lnTo>
                <a:lnTo>
                  <a:pt x="1430893" y="103199"/>
                </a:lnTo>
                <a:lnTo>
                  <a:pt x="1474925" y="123309"/>
                </a:lnTo>
                <a:lnTo>
                  <a:pt x="1516286" y="144891"/>
                </a:lnTo>
                <a:lnTo>
                  <a:pt x="1554828" y="167865"/>
                </a:lnTo>
                <a:lnTo>
                  <a:pt x="1590404" y="192155"/>
                </a:lnTo>
                <a:lnTo>
                  <a:pt x="1622863" y="217683"/>
                </a:lnTo>
                <a:lnTo>
                  <a:pt x="1652060" y="244373"/>
                </a:lnTo>
                <a:lnTo>
                  <a:pt x="1700068" y="300924"/>
                </a:lnTo>
                <a:lnTo>
                  <a:pt x="1733244" y="361190"/>
                </a:lnTo>
                <a:lnTo>
                  <a:pt x="1750399" y="424552"/>
                </a:lnTo>
                <a:lnTo>
                  <a:pt x="1752600" y="457200"/>
                </a:lnTo>
                <a:lnTo>
                  <a:pt x="1750399" y="489850"/>
                </a:lnTo>
                <a:lnTo>
                  <a:pt x="1743898" y="521882"/>
                </a:lnTo>
                <a:lnTo>
                  <a:pt x="1718584" y="583777"/>
                </a:lnTo>
                <a:lnTo>
                  <a:pt x="1677844" y="642265"/>
                </a:lnTo>
                <a:lnTo>
                  <a:pt x="1622863" y="696727"/>
                </a:lnTo>
                <a:lnTo>
                  <a:pt x="1590404" y="722255"/>
                </a:lnTo>
                <a:lnTo>
                  <a:pt x="1554828" y="746545"/>
                </a:lnTo>
                <a:lnTo>
                  <a:pt x="1516286" y="769518"/>
                </a:lnTo>
                <a:lnTo>
                  <a:pt x="1474925" y="791099"/>
                </a:lnTo>
                <a:lnTo>
                  <a:pt x="1430893" y="811209"/>
                </a:lnTo>
                <a:lnTo>
                  <a:pt x="1384338" y="829770"/>
                </a:lnTo>
                <a:lnTo>
                  <a:pt x="1335410" y="846707"/>
                </a:lnTo>
                <a:lnTo>
                  <a:pt x="1284255" y="861940"/>
                </a:lnTo>
                <a:lnTo>
                  <a:pt x="1231023" y="875394"/>
                </a:lnTo>
                <a:lnTo>
                  <a:pt x="1175861" y="886990"/>
                </a:lnTo>
                <a:lnTo>
                  <a:pt x="1118918" y="896651"/>
                </a:lnTo>
                <a:lnTo>
                  <a:pt x="1060343" y="904300"/>
                </a:lnTo>
                <a:lnTo>
                  <a:pt x="1000282" y="909859"/>
                </a:lnTo>
                <a:lnTo>
                  <a:pt x="938885" y="913252"/>
                </a:lnTo>
                <a:lnTo>
                  <a:pt x="876300" y="914400"/>
                </a:lnTo>
                <a:lnTo>
                  <a:pt x="813714" y="913252"/>
                </a:lnTo>
                <a:lnTo>
                  <a:pt x="752317" y="909859"/>
                </a:lnTo>
                <a:lnTo>
                  <a:pt x="692256" y="904300"/>
                </a:lnTo>
                <a:lnTo>
                  <a:pt x="633681" y="896651"/>
                </a:lnTo>
                <a:lnTo>
                  <a:pt x="576738" y="886990"/>
                </a:lnTo>
                <a:lnTo>
                  <a:pt x="521576" y="875394"/>
                </a:lnTo>
                <a:lnTo>
                  <a:pt x="468344" y="861940"/>
                </a:lnTo>
                <a:lnTo>
                  <a:pt x="417189" y="846707"/>
                </a:lnTo>
                <a:lnTo>
                  <a:pt x="368261" y="829770"/>
                </a:lnTo>
                <a:lnTo>
                  <a:pt x="321706" y="811209"/>
                </a:lnTo>
                <a:lnTo>
                  <a:pt x="277674" y="791099"/>
                </a:lnTo>
                <a:lnTo>
                  <a:pt x="236313" y="769518"/>
                </a:lnTo>
                <a:lnTo>
                  <a:pt x="197771" y="746545"/>
                </a:lnTo>
                <a:lnTo>
                  <a:pt x="162195" y="722255"/>
                </a:lnTo>
                <a:lnTo>
                  <a:pt x="129736" y="696727"/>
                </a:lnTo>
                <a:lnTo>
                  <a:pt x="100539" y="670038"/>
                </a:lnTo>
                <a:lnTo>
                  <a:pt x="52531" y="613485"/>
                </a:lnTo>
                <a:lnTo>
                  <a:pt x="19355" y="553216"/>
                </a:lnTo>
                <a:lnTo>
                  <a:pt x="2200" y="48985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17434" y="5090414"/>
            <a:ext cx="94170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Frontage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road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48373" y="3276600"/>
            <a:ext cx="925194" cy="1755775"/>
          </a:xfrm>
          <a:custGeom>
            <a:avLst/>
            <a:gdLst/>
            <a:ahLst/>
            <a:cxnLst/>
            <a:rect l="l" t="t" r="r" b="b"/>
            <a:pathLst>
              <a:path w="925195" h="1755775">
                <a:moveTo>
                  <a:pt x="16499" y="22337"/>
                </a:moveTo>
                <a:lnTo>
                  <a:pt x="15894" y="35064"/>
                </a:lnTo>
                <a:lnTo>
                  <a:pt x="913637" y="1755520"/>
                </a:lnTo>
                <a:lnTo>
                  <a:pt x="924814" y="1749679"/>
                </a:lnTo>
                <a:lnTo>
                  <a:pt x="27172" y="29053"/>
                </a:lnTo>
                <a:lnTo>
                  <a:pt x="16499" y="22337"/>
                </a:lnTo>
                <a:close/>
              </a:path>
              <a:path w="925195" h="1755775">
                <a:moveTo>
                  <a:pt x="4825" y="0"/>
                </a:moveTo>
                <a:lnTo>
                  <a:pt x="126" y="98933"/>
                </a:lnTo>
                <a:lnTo>
                  <a:pt x="0" y="102488"/>
                </a:lnTo>
                <a:lnTo>
                  <a:pt x="2667" y="105410"/>
                </a:lnTo>
                <a:lnTo>
                  <a:pt x="6223" y="105663"/>
                </a:lnTo>
                <a:lnTo>
                  <a:pt x="9651" y="105790"/>
                </a:lnTo>
                <a:lnTo>
                  <a:pt x="12700" y="103124"/>
                </a:lnTo>
                <a:lnTo>
                  <a:pt x="12857" y="98933"/>
                </a:lnTo>
                <a:lnTo>
                  <a:pt x="15894" y="35064"/>
                </a:lnTo>
                <a:lnTo>
                  <a:pt x="4952" y="14097"/>
                </a:lnTo>
                <a:lnTo>
                  <a:pt x="16255" y="8127"/>
                </a:lnTo>
                <a:lnTo>
                  <a:pt x="17755" y="8127"/>
                </a:lnTo>
                <a:lnTo>
                  <a:pt x="4825" y="0"/>
                </a:lnTo>
                <a:close/>
              </a:path>
              <a:path w="925195" h="1755775">
                <a:moveTo>
                  <a:pt x="17755" y="8127"/>
                </a:moveTo>
                <a:lnTo>
                  <a:pt x="16255" y="8127"/>
                </a:lnTo>
                <a:lnTo>
                  <a:pt x="27172" y="29053"/>
                </a:lnTo>
                <a:lnTo>
                  <a:pt x="81915" y="63500"/>
                </a:lnTo>
                <a:lnTo>
                  <a:pt x="84835" y="65404"/>
                </a:lnTo>
                <a:lnTo>
                  <a:pt x="88773" y="64515"/>
                </a:lnTo>
                <a:lnTo>
                  <a:pt x="90677" y="61467"/>
                </a:lnTo>
                <a:lnTo>
                  <a:pt x="92582" y="58547"/>
                </a:lnTo>
                <a:lnTo>
                  <a:pt x="91694" y="54610"/>
                </a:lnTo>
                <a:lnTo>
                  <a:pt x="17755" y="8127"/>
                </a:lnTo>
                <a:close/>
              </a:path>
              <a:path w="925195" h="1755775">
                <a:moveTo>
                  <a:pt x="16255" y="8127"/>
                </a:moveTo>
                <a:lnTo>
                  <a:pt x="4952" y="14097"/>
                </a:lnTo>
                <a:lnTo>
                  <a:pt x="15894" y="35064"/>
                </a:lnTo>
                <a:lnTo>
                  <a:pt x="16499" y="22337"/>
                </a:lnTo>
                <a:lnTo>
                  <a:pt x="7239" y="16510"/>
                </a:lnTo>
                <a:lnTo>
                  <a:pt x="17018" y="11429"/>
                </a:lnTo>
                <a:lnTo>
                  <a:pt x="17978" y="11429"/>
                </a:lnTo>
                <a:lnTo>
                  <a:pt x="16255" y="8127"/>
                </a:lnTo>
                <a:close/>
              </a:path>
              <a:path w="925195" h="1755775">
                <a:moveTo>
                  <a:pt x="17978" y="11429"/>
                </a:moveTo>
                <a:lnTo>
                  <a:pt x="17018" y="11429"/>
                </a:lnTo>
                <a:lnTo>
                  <a:pt x="16499" y="22337"/>
                </a:lnTo>
                <a:lnTo>
                  <a:pt x="27172" y="29053"/>
                </a:lnTo>
                <a:lnTo>
                  <a:pt x="17978" y="11429"/>
                </a:lnTo>
                <a:close/>
              </a:path>
              <a:path w="925195" h="1755775">
                <a:moveTo>
                  <a:pt x="17018" y="11429"/>
                </a:moveTo>
                <a:lnTo>
                  <a:pt x="7239" y="16510"/>
                </a:lnTo>
                <a:lnTo>
                  <a:pt x="16499" y="22337"/>
                </a:lnTo>
                <a:lnTo>
                  <a:pt x="17018" y="1142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1400" y="5480303"/>
            <a:ext cx="3430904" cy="948055"/>
          </a:xfrm>
          <a:custGeom>
            <a:avLst/>
            <a:gdLst/>
            <a:ahLst/>
            <a:cxnLst/>
            <a:rect l="l" t="t" r="r" b="b"/>
            <a:pathLst>
              <a:path w="3430904" h="948054">
                <a:moveTo>
                  <a:pt x="76326" y="847686"/>
                </a:moveTo>
                <a:lnTo>
                  <a:pt x="72262" y="847699"/>
                </a:lnTo>
                <a:lnTo>
                  <a:pt x="69850" y="850188"/>
                </a:lnTo>
                <a:lnTo>
                  <a:pt x="0" y="920496"/>
                </a:lnTo>
                <a:lnTo>
                  <a:pt x="98933" y="947623"/>
                </a:lnTo>
                <a:lnTo>
                  <a:pt x="102362" y="945629"/>
                </a:lnTo>
                <a:lnTo>
                  <a:pt x="103377" y="942238"/>
                </a:lnTo>
                <a:lnTo>
                  <a:pt x="104266" y="938860"/>
                </a:lnTo>
                <a:lnTo>
                  <a:pt x="102235" y="935367"/>
                </a:lnTo>
                <a:lnTo>
                  <a:pt x="58658" y="923404"/>
                </a:lnTo>
                <a:lnTo>
                  <a:pt x="13715" y="923404"/>
                </a:lnTo>
                <a:lnTo>
                  <a:pt x="10413" y="911123"/>
                </a:lnTo>
                <a:lnTo>
                  <a:pt x="33230" y="905039"/>
                </a:lnTo>
                <a:lnTo>
                  <a:pt x="78866" y="859142"/>
                </a:lnTo>
                <a:lnTo>
                  <a:pt x="81279" y="856653"/>
                </a:lnTo>
                <a:lnTo>
                  <a:pt x="81279" y="852639"/>
                </a:lnTo>
                <a:lnTo>
                  <a:pt x="78739" y="850163"/>
                </a:lnTo>
                <a:lnTo>
                  <a:pt x="76326" y="847686"/>
                </a:lnTo>
                <a:close/>
              </a:path>
              <a:path w="3430904" h="948054">
                <a:moveTo>
                  <a:pt x="33230" y="905039"/>
                </a:moveTo>
                <a:lnTo>
                  <a:pt x="10413" y="911123"/>
                </a:lnTo>
                <a:lnTo>
                  <a:pt x="13715" y="923404"/>
                </a:lnTo>
                <a:lnTo>
                  <a:pt x="20002" y="921727"/>
                </a:lnTo>
                <a:lnTo>
                  <a:pt x="16637" y="921727"/>
                </a:lnTo>
                <a:lnTo>
                  <a:pt x="13842" y="911123"/>
                </a:lnTo>
                <a:lnTo>
                  <a:pt x="27181" y="911123"/>
                </a:lnTo>
                <a:lnTo>
                  <a:pt x="33230" y="905039"/>
                </a:lnTo>
                <a:close/>
              </a:path>
              <a:path w="3430904" h="948054">
                <a:moveTo>
                  <a:pt x="36493" y="917330"/>
                </a:moveTo>
                <a:lnTo>
                  <a:pt x="13715" y="923404"/>
                </a:lnTo>
                <a:lnTo>
                  <a:pt x="58658" y="923404"/>
                </a:lnTo>
                <a:lnTo>
                  <a:pt x="36493" y="917330"/>
                </a:lnTo>
                <a:close/>
              </a:path>
              <a:path w="3430904" h="948054">
                <a:moveTo>
                  <a:pt x="13842" y="911123"/>
                </a:moveTo>
                <a:lnTo>
                  <a:pt x="16637" y="921727"/>
                </a:lnTo>
                <a:lnTo>
                  <a:pt x="24325" y="913995"/>
                </a:lnTo>
                <a:lnTo>
                  <a:pt x="13842" y="911123"/>
                </a:lnTo>
                <a:close/>
              </a:path>
              <a:path w="3430904" h="948054">
                <a:moveTo>
                  <a:pt x="24325" y="913995"/>
                </a:moveTo>
                <a:lnTo>
                  <a:pt x="16637" y="921727"/>
                </a:lnTo>
                <a:lnTo>
                  <a:pt x="20002" y="921727"/>
                </a:lnTo>
                <a:lnTo>
                  <a:pt x="36493" y="917330"/>
                </a:lnTo>
                <a:lnTo>
                  <a:pt x="24325" y="913995"/>
                </a:lnTo>
                <a:close/>
              </a:path>
              <a:path w="3430904" h="948054">
                <a:moveTo>
                  <a:pt x="3427349" y="0"/>
                </a:moveTo>
                <a:lnTo>
                  <a:pt x="33230" y="905039"/>
                </a:lnTo>
                <a:lnTo>
                  <a:pt x="24325" y="913995"/>
                </a:lnTo>
                <a:lnTo>
                  <a:pt x="36493" y="917330"/>
                </a:lnTo>
                <a:lnTo>
                  <a:pt x="3430651" y="12192"/>
                </a:lnTo>
                <a:lnTo>
                  <a:pt x="3427349" y="0"/>
                </a:lnTo>
                <a:close/>
              </a:path>
              <a:path w="3430904" h="948054">
                <a:moveTo>
                  <a:pt x="27181" y="911123"/>
                </a:moveTo>
                <a:lnTo>
                  <a:pt x="13842" y="911123"/>
                </a:lnTo>
                <a:lnTo>
                  <a:pt x="24325" y="913995"/>
                </a:lnTo>
                <a:lnTo>
                  <a:pt x="27181" y="91112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050" y="146050"/>
            <a:ext cx="8851900" cy="6565900"/>
          </a:xfrm>
          <a:custGeom>
            <a:avLst/>
            <a:gdLst/>
            <a:ahLst/>
            <a:cxnLst/>
            <a:rect l="l" t="t" r="r" b="b"/>
            <a:pathLst>
              <a:path w="8851900" h="6565900">
                <a:moveTo>
                  <a:pt x="0" y="6565900"/>
                </a:moveTo>
                <a:lnTo>
                  <a:pt x="8851900" y="6565900"/>
                </a:lnTo>
                <a:lnTo>
                  <a:pt x="8851900" y="0"/>
                </a:lnTo>
                <a:lnTo>
                  <a:pt x="0" y="0"/>
                </a:lnTo>
                <a:lnTo>
                  <a:pt x="0" y="65659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0"/>
            <a:ext cx="53340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250" y="0"/>
            <a:ext cx="5346700" cy="3587750"/>
          </a:xfrm>
          <a:custGeom>
            <a:avLst/>
            <a:gdLst/>
            <a:ahLst/>
            <a:cxnLst/>
            <a:rect l="l" t="t" r="r" b="b"/>
            <a:pathLst>
              <a:path w="5346700" h="3587750">
                <a:moveTo>
                  <a:pt x="0" y="3587750"/>
                </a:moveTo>
                <a:lnTo>
                  <a:pt x="5346700" y="3587750"/>
                </a:lnTo>
                <a:lnTo>
                  <a:pt x="534670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250" y="0"/>
            <a:ext cx="0" cy="3587750"/>
          </a:xfrm>
          <a:custGeom>
            <a:avLst/>
            <a:gdLst/>
            <a:ahLst/>
            <a:cxnLst/>
            <a:rect l="l" t="t" r="r" b="b"/>
            <a:pathLst>
              <a:path h="3587750">
                <a:moveTo>
                  <a:pt x="0" y="0"/>
                </a:moveTo>
                <a:lnTo>
                  <a:pt x="0" y="358775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7400" y="3428998"/>
            <a:ext cx="6858000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1050" y="3422649"/>
            <a:ext cx="6870700" cy="3435350"/>
          </a:xfrm>
          <a:custGeom>
            <a:avLst/>
            <a:gdLst/>
            <a:ahLst/>
            <a:cxnLst/>
            <a:rect l="l" t="t" r="r" b="b"/>
            <a:pathLst>
              <a:path w="6870700" h="3435350">
                <a:moveTo>
                  <a:pt x="6870700" y="3435349"/>
                </a:moveTo>
                <a:lnTo>
                  <a:pt x="6870700" y="0"/>
                </a:lnTo>
                <a:lnTo>
                  <a:pt x="0" y="0"/>
                </a:lnTo>
                <a:lnTo>
                  <a:pt x="0" y="3435349"/>
                </a:lnTo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53200" y="685825"/>
            <a:ext cx="1799589" cy="52324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25"/>
              </a:spcBef>
            </a:pPr>
            <a:r>
              <a:rPr sz="2800" b="1" spc="-15" dirty="0">
                <a:solidFill>
                  <a:srgbClr val="000000"/>
                </a:solidFill>
                <a:latin typeface="Calibri"/>
                <a:cs typeface="Calibri"/>
              </a:rPr>
              <a:t>Guard</a:t>
            </a:r>
            <a:r>
              <a:rPr sz="28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00"/>
                </a:solidFill>
                <a:latin typeface="Calibri"/>
                <a:cs typeface="Calibri"/>
              </a:rPr>
              <a:t>rails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9600" y="1061338"/>
            <a:ext cx="2137410" cy="1301115"/>
          </a:xfrm>
          <a:custGeom>
            <a:avLst/>
            <a:gdLst/>
            <a:ahLst/>
            <a:cxnLst/>
            <a:rect l="l" t="t" r="r" b="b"/>
            <a:pathLst>
              <a:path w="2137409" h="1301114">
                <a:moveTo>
                  <a:pt x="52704" y="1209548"/>
                </a:moveTo>
                <a:lnTo>
                  <a:pt x="48895" y="1210690"/>
                </a:lnTo>
                <a:lnTo>
                  <a:pt x="0" y="1300861"/>
                </a:lnTo>
                <a:lnTo>
                  <a:pt x="63681" y="1299718"/>
                </a:lnTo>
                <a:lnTo>
                  <a:pt x="14097" y="1299718"/>
                </a:lnTo>
                <a:lnTo>
                  <a:pt x="7492" y="1288923"/>
                </a:lnTo>
                <a:lnTo>
                  <a:pt x="27533" y="1276755"/>
                </a:lnTo>
                <a:lnTo>
                  <a:pt x="60071" y="1216787"/>
                </a:lnTo>
                <a:lnTo>
                  <a:pt x="58927" y="1212850"/>
                </a:lnTo>
                <a:lnTo>
                  <a:pt x="55879" y="1211199"/>
                </a:lnTo>
                <a:lnTo>
                  <a:pt x="52704" y="1209548"/>
                </a:lnTo>
                <a:close/>
              </a:path>
              <a:path w="2137409" h="1301114">
                <a:moveTo>
                  <a:pt x="27533" y="1276755"/>
                </a:moveTo>
                <a:lnTo>
                  <a:pt x="7492" y="1288923"/>
                </a:lnTo>
                <a:lnTo>
                  <a:pt x="14097" y="1299718"/>
                </a:lnTo>
                <a:lnTo>
                  <a:pt x="18071" y="1297305"/>
                </a:lnTo>
                <a:lnTo>
                  <a:pt x="16383" y="1297305"/>
                </a:lnTo>
                <a:lnTo>
                  <a:pt x="10667" y="1288034"/>
                </a:lnTo>
                <a:lnTo>
                  <a:pt x="21523" y="1287830"/>
                </a:lnTo>
                <a:lnTo>
                  <a:pt x="27533" y="1276755"/>
                </a:lnTo>
                <a:close/>
              </a:path>
              <a:path w="2137409" h="1301114">
                <a:moveTo>
                  <a:pt x="102362" y="1286383"/>
                </a:moveTo>
                <a:lnTo>
                  <a:pt x="98805" y="1286383"/>
                </a:lnTo>
                <a:lnTo>
                  <a:pt x="34063" y="1287595"/>
                </a:lnTo>
                <a:lnTo>
                  <a:pt x="14097" y="1299718"/>
                </a:lnTo>
                <a:lnTo>
                  <a:pt x="63681" y="1299718"/>
                </a:lnTo>
                <a:lnTo>
                  <a:pt x="99060" y="1299083"/>
                </a:lnTo>
                <a:lnTo>
                  <a:pt x="102615" y="1299083"/>
                </a:lnTo>
                <a:lnTo>
                  <a:pt x="105410" y="1296162"/>
                </a:lnTo>
                <a:lnTo>
                  <a:pt x="105283" y="1289177"/>
                </a:lnTo>
                <a:lnTo>
                  <a:pt x="102362" y="1286383"/>
                </a:lnTo>
                <a:close/>
              </a:path>
              <a:path w="2137409" h="1301114">
                <a:moveTo>
                  <a:pt x="21523" y="1287830"/>
                </a:moveTo>
                <a:lnTo>
                  <a:pt x="10667" y="1288034"/>
                </a:lnTo>
                <a:lnTo>
                  <a:pt x="16383" y="1297305"/>
                </a:lnTo>
                <a:lnTo>
                  <a:pt x="21523" y="1287830"/>
                </a:lnTo>
                <a:close/>
              </a:path>
              <a:path w="2137409" h="1301114">
                <a:moveTo>
                  <a:pt x="34063" y="1287595"/>
                </a:moveTo>
                <a:lnTo>
                  <a:pt x="21523" y="1287830"/>
                </a:lnTo>
                <a:lnTo>
                  <a:pt x="16383" y="1297305"/>
                </a:lnTo>
                <a:lnTo>
                  <a:pt x="18071" y="1297305"/>
                </a:lnTo>
                <a:lnTo>
                  <a:pt x="34063" y="1287595"/>
                </a:lnTo>
                <a:close/>
              </a:path>
              <a:path w="2137409" h="1301114">
                <a:moveTo>
                  <a:pt x="2130298" y="0"/>
                </a:moveTo>
                <a:lnTo>
                  <a:pt x="27533" y="1276755"/>
                </a:lnTo>
                <a:lnTo>
                  <a:pt x="21523" y="1287830"/>
                </a:lnTo>
                <a:lnTo>
                  <a:pt x="34063" y="1287595"/>
                </a:lnTo>
                <a:lnTo>
                  <a:pt x="2136902" y="10922"/>
                </a:lnTo>
                <a:lnTo>
                  <a:pt x="213029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44196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0600" y="152400"/>
            <a:ext cx="41910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3733800"/>
            <a:ext cx="4476750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0" y="4572000"/>
            <a:ext cx="2209800" cy="914400"/>
          </a:xfrm>
          <a:custGeom>
            <a:avLst/>
            <a:gdLst/>
            <a:ahLst/>
            <a:cxnLst/>
            <a:rect l="l" t="t" r="r" b="b"/>
            <a:pathLst>
              <a:path w="2209800" h="914400">
                <a:moveTo>
                  <a:pt x="1104900" y="0"/>
                </a:moveTo>
                <a:lnTo>
                  <a:pt x="1039977" y="776"/>
                </a:lnTo>
                <a:lnTo>
                  <a:pt x="976042" y="3076"/>
                </a:lnTo>
                <a:lnTo>
                  <a:pt x="913199" y="6857"/>
                </a:lnTo>
                <a:lnTo>
                  <a:pt x="851551" y="12076"/>
                </a:lnTo>
                <a:lnTo>
                  <a:pt x="791202" y="18690"/>
                </a:lnTo>
                <a:lnTo>
                  <a:pt x="732256" y="26657"/>
                </a:lnTo>
                <a:lnTo>
                  <a:pt x="674816" y="35933"/>
                </a:lnTo>
                <a:lnTo>
                  <a:pt x="618986" y="46475"/>
                </a:lnTo>
                <a:lnTo>
                  <a:pt x="564869" y="58241"/>
                </a:lnTo>
                <a:lnTo>
                  <a:pt x="512569" y="71187"/>
                </a:lnTo>
                <a:lnTo>
                  <a:pt x="462189" y="85271"/>
                </a:lnTo>
                <a:lnTo>
                  <a:pt x="413834" y="100450"/>
                </a:lnTo>
                <a:lnTo>
                  <a:pt x="367607" y="116681"/>
                </a:lnTo>
                <a:lnTo>
                  <a:pt x="323611" y="133921"/>
                </a:lnTo>
                <a:lnTo>
                  <a:pt x="281951" y="152127"/>
                </a:lnTo>
                <a:lnTo>
                  <a:pt x="242729" y="171256"/>
                </a:lnTo>
                <a:lnTo>
                  <a:pt x="206049" y="191266"/>
                </a:lnTo>
                <a:lnTo>
                  <a:pt x="172015" y="212113"/>
                </a:lnTo>
                <a:lnTo>
                  <a:pt x="112300" y="256147"/>
                </a:lnTo>
                <a:lnTo>
                  <a:pt x="64412" y="303016"/>
                </a:lnTo>
                <a:lnTo>
                  <a:pt x="29180" y="352377"/>
                </a:lnTo>
                <a:lnTo>
                  <a:pt x="7433" y="403886"/>
                </a:lnTo>
                <a:lnTo>
                  <a:pt x="0" y="457200"/>
                </a:lnTo>
                <a:lnTo>
                  <a:pt x="1875" y="484061"/>
                </a:lnTo>
                <a:lnTo>
                  <a:pt x="16569" y="536515"/>
                </a:lnTo>
                <a:lnTo>
                  <a:pt x="45162" y="586993"/>
                </a:lnTo>
                <a:lnTo>
                  <a:pt x="86826" y="635150"/>
                </a:lnTo>
                <a:lnTo>
                  <a:pt x="140731" y="680645"/>
                </a:lnTo>
                <a:lnTo>
                  <a:pt x="206049" y="723133"/>
                </a:lnTo>
                <a:lnTo>
                  <a:pt x="242729" y="743143"/>
                </a:lnTo>
                <a:lnTo>
                  <a:pt x="281951" y="762272"/>
                </a:lnTo>
                <a:lnTo>
                  <a:pt x="323611" y="780478"/>
                </a:lnTo>
                <a:lnTo>
                  <a:pt x="367607" y="797718"/>
                </a:lnTo>
                <a:lnTo>
                  <a:pt x="413834" y="813949"/>
                </a:lnTo>
                <a:lnTo>
                  <a:pt x="462189" y="829128"/>
                </a:lnTo>
                <a:lnTo>
                  <a:pt x="512569" y="843212"/>
                </a:lnTo>
                <a:lnTo>
                  <a:pt x="564869" y="856158"/>
                </a:lnTo>
                <a:lnTo>
                  <a:pt x="618986" y="867924"/>
                </a:lnTo>
                <a:lnTo>
                  <a:pt x="674816" y="878466"/>
                </a:lnTo>
                <a:lnTo>
                  <a:pt x="732256" y="887742"/>
                </a:lnTo>
                <a:lnTo>
                  <a:pt x="791202" y="895709"/>
                </a:lnTo>
                <a:lnTo>
                  <a:pt x="851551" y="902323"/>
                </a:lnTo>
                <a:lnTo>
                  <a:pt x="913199" y="907542"/>
                </a:lnTo>
                <a:lnTo>
                  <a:pt x="976042" y="911323"/>
                </a:lnTo>
                <a:lnTo>
                  <a:pt x="1039977" y="913623"/>
                </a:lnTo>
                <a:lnTo>
                  <a:pt x="1104900" y="914400"/>
                </a:lnTo>
                <a:lnTo>
                  <a:pt x="1169822" y="913623"/>
                </a:lnTo>
                <a:lnTo>
                  <a:pt x="1233757" y="911323"/>
                </a:lnTo>
                <a:lnTo>
                  <a:pt x="1296600" y="907542"/>
                </a:lnTo>
                <a:lnTo>
                  <a:pt x="1358248" y="902323"/>
                </a:lnTo>
                <a:lnTo>
                  <a:pt x="1418597" y="895709"/>
                </a:lnTo>
                <a:lnTo>
                  <a:pt x="1477543" y="887742"/>
                </a:lnTo>
                <a:lnTo>
                  <a:pt x="1534983" y="878466"/>
                </a:lnTo>
                <a:lnTo>
                  <a:pt x="1590813" y="867924"/>
                </a:lnTo>
                <a:lnTo>
                  <a:pt x="1644930" y="856158"/>
                </a:lnTo>
                <a:lnTo>
                  <a:pt x="1697230" y="843212"/>
                </a:lnTo>
                <a:lnTo>
                  <a:pt x="1747610" y="829128"/>
                </a:lnTo>
                <a:lnTo>
                  <a:pt x="1795965" y="813949"/>
                </a:lnTo>
                <a:lnTo>
                  <a:pt x="1842192" y="797718"/>
                </a:lnTo>
                <a:lnTo>
                  <a:pt x="1886188" y="780478"/>
                </a:lnTo>
                <a:lnTo>
                  <a:pt x="1927848" y="762272"/>
                </a:lnTo>
                <a:lnTo>
                  <a:pt x="1967070" y="743143"/>
                </a:lnTo>
                <a:lnTo>
                  <a:pt x="2003750" y="723133"/>
                </a:lnTo>
                <a:lnTo>
                  <a:pt x="2037784" y="702286"/>
                </a:lnTo>
                <a:lnTo>
                  <a:pt x="2097499" y="658252"/>
                </a:lnTo>
                <a:lnTo>
                  <a:pt x="2145387" y="611383"/>
                </a:lnTo>
                <a:lnTo>
                  <a:pt x="2180619" y="562022"/>
                </a:lnTo>
                <a:lnTo>
                  <a:pt x="2202366" y="510513"/>
                </a:lnTo>
                <a:lnTo>
                  <a:pt x="2209800" y="457200"/>
                </a:lnTo>
                <a:lnTo>
                  <a:pt x="2207924" y="430338"/>
                </a:lnTo>
                <a:lnTo>
                  <a:pt x="2193230" y="377884"/>
                </a:lnTo>
                <a:lnTo>
                  <a:pt x="2164637" y="327406"/>
                </a:lnTo>
                <a:lnTo>
                  <a:pt x="2122973" y="279249"/>
                </a:lnTo>
                <a:lnTo>
                  <a:pt x="2069068" y="233754"/>
                </a:lnTo>
                <a:lnTo>
                  <a:pt x="2003750" y="191266"/>
                </a:lnTo>
                <a:lnTo>
                  <a:pt x="1967070" y="171256"/>
                </a:lnTo>
                <a:lnTo>
                  <a:pt x="1927848" y="152127"/>
                </a:lnTo>
                <a:lnTo>
                  <a:pt x="1886188" y="133921"/>
                </a:lnTo>
                <a:lnTo>
                  <a:pt x="1842192" y="116681"/>
                </a:lnTo>
                <a:lnTo>
                  <a:pt x="1795965" y="100450"/>
                </a:lnTo>
                <a:lnTo>
                  <a:pt x="1747610" y="85271"/>
                </a:lnTo>
                <a:lnTo>
                  <a:pt x="1697230" y="71187"/>
                </a:lnTo>
                <a:lnTo>
                  <a:pt x="1644930" y="58241"/>
                </a:lnTo>
                <a:lnTo>
                  <a:pt x="1590813" y="46475"/>
                </a:lnTo>
                <a:lnTo>
                  <a:pt x="1534983" y="35933"/>
                </a:lnTo>
                <a:lnTo>
                  <a:pt x="1477543" y="26657"/>
                </a:lnTo>
                <a:lnTo>
                  <a:pt x="1418597" y="18690"/>
                </a:lnTo>
                <a:lnTo>
                  <a:pt x="1358248" y="12076"/>
                </a:lnTo>
                <a:lnTo>
                  <a:pt x="1296600" y="6857"/>
                </a:lnTo>
                <a:lnTo>
                  <a:pt x="1233757" y="3076"/>
                </a:lnTo>
                <a:lnTo>
                  <a:pt x="1169822" y="776"/>
                </a:lnTo>
                <a:lnTo>
                  <a:pt x="1104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4572000"/>
            <a:ext cx="2209800" cy="914400"/>
          </a:xfrm>
          <a:custGeom>
            <a:avLst/>
            <a:gdLst/>
            <a:ahLst/>
            <a:cxnLst/>
            <a:rect l="l" t="t" r="r" b="b"/>
            <a:pathLst>
              <a:path w="2209800" h="914400">
                <a:moveTo>
                  <a:pt x="0" y="457200"/>
                </a:moveTo>
                <a:lnTo>
                  <a:pt x="7433" y="403886"/>
                </a:lnTo>
                <a:lnTo>
                  <a:pt x="29180" y="352377"/>
                </a:lnTo>
                <a:lnTo>
                  <a:pt x="64412" y="303016"/>
                </a:lnTo>
                <a:lnTo>
                  <a:pt x="112300" y="256147"/>
                </a:lnTo>
                <a:lnTo>
                  <a:pt x="172015" y="212113"/>
                </a:lnTo>
                <a:lnTo>
                  <a:pt x="206049" y="191266"/>
                </a:lnTo>
                <a:lnTo>
                  <a:pt x="242729" y="171256"/>
                </a:lnTo>
                <a:lnTo>
                  <a:pt x="281951" y="152127"/>
                </a:lnTo>
                <a:lnTo>
                  <a:pt x="323611" y="133921"/>
                </a:lnTo>
                <a:lnTo>
                  <a:pt x="367607" y="116681"/>
                </a:lnTo>
                <a:lnTo>
                  <a:pt x="413834" y="100450"/>
                </a:lnTo>
                <a:lnTo>
                  <a:pt x="462189" y="85271"/>
                </a:lnTo>
                <a:lnTo>
                  <a:pt x="512569" y="71187"/>
                </a:lnTo>
                <a:lnTo>
                  <a:pt x="564869" y="58241"/>
                </a:lnTo>
                <a:lnTo>
                  <a:pt x="618986" y="46475"/>
                </a:lnTo>
                <a:lnTo>
                  <a:pt x="674816" y="35933"/>
                </a:lnTo>
                <a:lnTo>
                  <a:pt x="732256" y="26657"/>
                </a:lnTo>
                <a:lnTo>
                  <a:pt x="791202" y="18690"/>
                </a:lnTo>
                <a:lnTo>
                  <a:pt x="851551" y="12076"/>
                </a:lnTo>
                <a:lnTo>
                  <a:pt x="913199" y="6857"/>
                </a:lnTo>
                <a:lnTo>
                  <a:pt x="976042" y="3076"/>
                </a:lnTo>
                <a:lnTo>
                  <a:pt x="1039977" y="776"/>
                </a:lnTo>
                <a:lnTo>
                  <a:pt x="1104900" y="0"/>
                </a:lnTo>
                <a:lnTo>
                  <a:pt x="1169822" y="776"/>
                </a:lnTo>
                <a:lnTo>
                  <a:pt x="1233757" y="3076"/>
                </a:lnTo>
                <a:lnTo>
                  <a:pt x="1296600" y="6857"/>
                </a:lnTo>
                <a:lnTo>
                  <a:pt x="1358248" y="12076"/>
                </a:lnTo>
                <a:lnTo>
                  <a:pt x="1418597" y="18690"/>
                </a:lnTo>
                <a:lnTo>
                  <a:pt x="1477543" y="26657"/>
                </a:lnTo>
                <a:lnTo>
                  <a:pt x="1534983" y="35933"/>
                </a:lnTo>
                <a:lnTo>
                  <a:pt x="1590813" y="46475"/>
                </a:lnTo>
                <a:lnTo>
                  <a:pt x="1644930" y="58241"/>
                </a:lnTo>
                <a:lnTo>
                  <a:pt x="1697230" y="71187"/>
                </a:lnTo>
                <a:lnTo>
                  <a:pt x="1747610" y="85271"/>
                </a:lnTo>
                <a:lnTo>
                  <a:pt x="1795965" y="100450"/>
                </a:lnTo>
                <a:lnTo>
                  <a:pt x="1842192" y="116681"/>
                </a:lnTo>
                <a:lnTo>
                  <a:pt x="1886188" y="133921"/>
                </a:lnTo>
                <a:lnTo>
                  <a:pt x="1927848" y="152127"/>
                </a:lnTo>
                <a:lnTo>
                  <a:pt x="1967070" y="171256"/>
                </a:lnTo>
                <a:lnTo>
                  <a:pt x="2003750" y="191266"/>
                </a:lnTo>
                <a:lnTo>
                  <a:pt x="2037784" y="212113"/>
                </a:lnTo>
                <a:lnTo>
                  <a:pt x="2097499" y="256147"/>
                </a:lnTo>
                <a:lnTo>
                  <a:pt x="2145387" y="303016"/>
                </a:lnTo>
                <a:lnTo>
                  <a:pt x="2180619" y="352377"/>
                </a:lnTo>
                <a:lnTo>
                  <a:pt x="2202366" y="403886"/>
                </a:lnTo>
                <a:lnTo>
                  <a:pt x="2209800" y="457200"/>
                </a:lnTo>
                <a:lnTo>
                  <a:pt x="2207924" y="484061"/>
                </a:lnTo>
                <a:lnTo>
                  <a:pt x="2202366" y="510513"/>
                </a:lnTo>
                <a:lnTo>
                  <a:pt x="2180619" y="562022"/>
                </a:lnTo>
                <a:lnTo>
                  <a:pt x="2145387" y="611383"/>
                </a:lnTo>
                <a:lnTo>
                  <a:pt x="2097499" y="658252"/>
                </a:lnTo>
                <a:lnTo>
                  <a:pt x="2037784" y="702286"/>
                </a:lnTo>
                <a:lnTo>
                  <a:pt x="2003750" y="723133"/>
                </a:lnTo>
                <a:lnTo>
                  <a:pt x="1967070" y="743143"/>
                </a:lnTo>
                <a:lnTo>
                  <a:pt x="1927848" y="762272"/>
                </a:lnTo>
                <a:lnTo>
                  <a:pt x="1886188" y="780478"/>
                </a:lnTo>
                <a:lnTo>
                  <a:pt x="1842192" y="797718"/>
                </a:lnTo>
                <a:lnTo>
                  <a:pt x="1795965" y="813949"/>
                </a:lnTo>
                <a:lnTo>
                  <a:pt x="1747610" y="829128"/>
                </a:lnTo>
                <a:lnTo>
                  <a:pt x="1697230" y="843212"/>
                </a:lnTo>
                <a:lnTo>
                  <a:pt x="1644930" y="856158"/>
                </a:lnTo>
                <a:lnTo>
                  <a:pt x="1590813" y="867924"/>
                </a:lnTo>
                <a:lnTo>
                  <a:pt x="1534983" y="878466"/>
                </a:lnTo>
                <a:lnTo>
                  <a:pt x="1477543" y="887742"/>
                </a:lnTo>
                <a:lnTo>
                  <a:pt x="1418597" y="895709"/>
                </a:lnTo>
                <a:lnTo>
                  <a:pt x="1358248" y="902323"/>
                </a:lnTo>
                <a:lnTo>
                  <a:pt x="1296600" y="907542"/>
                </a:lnTo>
                <a:lnTo>
                  <a:pt x="1233757" y="911323"/>
                </a:lnTo>
                <a:lnTo>
                  <a:pt x="1169822" y="913623"/>
                </a:lnTo>
                <a:lnTo>
                  <a:pt x="1104900" y="914400"/>
                </a:lnTo>
                <a:lnTo>
                  <a:pt x="1039977" y="913623"/>
                </a:lnTo>
                <a:lnTo>
                  <a:pt x="976042" y="911323"/>
                </a:lnTo>
                <a:lnTo>
                  <a:pt x="913199" y="907542"/>
                </a:lnTo>
                <a:lnTo>
                  <a:pt x="851551" y="902323"/>
                </a:lnTo>
                <a:lnTo>
                  <a:pt x="791202" y="895709"/>
                </a:lnTo>
                <a:lnTo>
                  <a:pt x="732256" y="887742"/>
                </a:lnTo>
                <a:lnTo>
                  <a:pt x="674816" y="878466"/>
                </a:lnTo>
                <a:lnTo>
                  <a:pt x="618986" y="867924"/>
                </a:lnTo>
                <a:lnTo>
                  <a:pt x="564869" y="856158"/>
                </a:lnTo>
                <a:lnTo>
                  <a:pt x="512569" y="843212"/>
                </a:lnTo>
                <a:lnTo>
                  <a:pt x="462189" y="829128"/>
                </a:lnTo>
                <a:lnTo>
                  <a:pt x="413834" y="813949"/>
                </a:lnTo>
                <a:lnTo>
                  <a:pt x="367607" y="797718"/>
                </a:lnTo>
                <a:lnTo>
                  <a:pt x="323611" y="780478"/>
                </a:lnTo>
                <a:lnTo>
                  <a:pt x="281951" y="762272"/>
                </a:lnTo>
                <a:lnTo>
                  <a:pt x="242729" y="743143"/>
                </a:lnTo>
                <a:lnTo>
                  <a:pt x="206049" y="723133"/>
                </a:lnTo>
                <a:lnTo>
                  <a:pt x="172015" y="702286"/>
                </a:lnTo>
                <a:lnTo>
                  <a:pt x="112300" y="658252"/>
                </a:lnTo>
                <a:lnTo>
                  <a:pt x="64412" y="611383"/>
                </a:lnTo>
                <a:lnTo>
                  <a:pt x="29180" y="562022"/>
                </a:lnTo>
                <a:lnTo>
                  <a:pt x="7433" y="510513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34404" y="4644517"/>
            <a:ext cx="133477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Hori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curve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29000" y="1828800"/>
            <a:ext cx="3001010" cy="2887345"/>
          </a:xfrm>
          <a:custGeom>
            <a:avLst/>
            <a:gdLst/>
            <a:ahLst/>
            <a:cxnLst/>
            <a:rect l="l" t="t" r="r" b="b"/>
            <a:pathLst>
              <a:path w="3001010" h="2887345">
                <a:moveTo>
                  <a:pt x="40843" y="39303"/>
                </a:moveTo>
                <a:lnTo>
                  <a:pt x="48571" y="66553"/>
                </a:lnTo>
                <a:lnTo>
                  <a:pt x="2980690" y="2887345"/>
                </a:lnTo>
                <a:lnTo>
                  <a:pt x="3000502" y="2866771"/>
                </a:lnTo>
                <a:lnTo>
                  <a:pt x="68384" y="45980"/>
                </a:lnTo>
                <a:lnTo>
                  <a:pt x="40843" y="39303"/>
                </a:lnTo>
                <a:close/>
              </a:path>
              <a:path w="3001010" h="2887345">
                <a:moveTo>
                  <a:pt x="0" y="0"/>
                </a:moveTo>
                <a:lnTo>
                  <a:pt x="35940" y="126619"/>
                </a:lnTo>
                <a:lnTo>
                  <a:pt x="43814" y="130937"/>
                </a:lnTo>
                <a:lnTo>
                  <a:pt x="58927" y="126619"/>
                </a:lnTo>
                <a:lnTo>
                  <a:pt x="63373" y="118745"/>
                </a:lnTo>
                <a:lnTo>
                  <a:pt x="48571" y="66553"/>
                </a:lnTo>
                <a:lnTo>
                  <a:pt x="10413" y="29845"/>
                </a:lnTo>
                <a:lnTo>
                  <a:pt x="30225" y="9271"/>
                </a:lnTo>
                <a:lnTo>
                  <a:pt x="38298" y="9271"/>
                </a:lnTo>
                <a:lnTo>
                  <a:pt x="0" y="0"/>
                </a:lnTo>
                <a:close/>
              </a:path>
              <a:path w="3001010" h="2887345">
                <a:moveTo>
                  <a:pt x="30225" y="9271"/>
                </a:moveTo>
                <a:lnTo>
                  <a:pt x="10413" y="29845"/>
                </a:lnTo>
                <a:lnTo>
                  <a:pt x="48571" y="66553"/>
                </a:lnTo>
                <a:lnTo>
                  <a:pt x="40843" y="39303"/>
                </a:lnTo>
                <a:lnTo>
                  <a:pt x="17017" y="33527"/>
                </a:lnTo>
                <a:lnTo>
                  <a:pt x="34162" y="15748"/>
                </a:lnTo>
                <a:lnTo>
                  <a:pt x="36958" y="15748"/>
                </a:lnTo>
                <a:lnTo>
                  <a:pt x="30225" y="9271"/>
                </a:lnTo>
                <a:close/>
              </a:path>
              <a:path w="3001010" h="2887345">
                <a:moveTo>
                  <a:pt x="38298" y="9271"/>
                </a:moveTo>
                <a:lnTo>
                  <a:pt x="30225" y="9271"/>
                </a:lnTo>
                <a:lnTo>
                  <a:pt x="68384" y="45980"/>
                </a:lnTo>
                <a:lnTo>
                  <a:pt x="121158" y="58800"/>
                </a:lnTo>
                <a:lnTo>
                  <a:pt x="128904" y="54101"/>
                </a:lnTo>
                <a:lnTo>
                  <a:pt x="130776" y="45980"/>
                </a:lnTo>
                <a:lnTo>
                  <a:pt x="132587" y="38735"/>
                </a:lnTo>
                <a:lnTo>
                  <a:pt x="127888" y="30987"/>
                </a:lnTo>
                <a:lnTo>
                  <a:pt x="38298" y="9271"/>
                </a:lnTo>
                <a:close/>
              </a:path>
              <a:path w="3001010" h="2887345">
                <a:moveTo>
                  <a:pt x="36958" y="15748"/>
                </a:moveTo>
                <a:lnTo>
                  <a:pt x="34162" y="15748"/>
                </a:lnTo>
                <a:lnTo>
                  <a:pt x="40843" y="39303"/>
                </a:lnTo>
                <a:lnTo>
                  <a:pt x="68384" y="45980"/>
                </a:lnTo>
                <a:lnTo>
                  <a:pt x="36958" y="15748"/>
                </a:lnTo>
                <a:close/>
              </a:path>
              <a:path w="3001010" h="2887345">
                <a:moveTo>
                  <a:pt x="34162" y="15748"/>
                </a:moveTo>
                <a:lnTo>
                  <a:pt x="17017" y="33527"/>
                </a:lnTo>
                <a:lnTo>
                  <a:pt x="40843" y="39303"/>
                </a:lnTo>
                <a:lnTo>
                  <a:pt x="34162" y="1574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1073" y="5015103"/>
            <a:ext cx="4117340" cy="673100"/>
          </a:xfrm>
          <a:custGeom>
            <a:avLst/>
            <a:gdLst/>
            <a:ahLst/>
            <a:cxnLst/>
            <a:rect l="l" t="t" r="r" b="b"/>
            <a:pathLst>
              <a:path w="4117340" h="673100">
                <a:moveTo>
                  <a:pt x="102869" y="541401"/>
                </a:moveTo>
                <a:lnTo>
                  <a:pt x="0" y="623709"/>
                </a:lnTo>
                <a:lnTo>
                  <a:pt x="122300" y="672655"/>
                </a:lnTo>
                <a:lnTo>
                  <a:pt x="130556" y="669086"/>
                </a:lnTo>
                <a:lnTo>
                  <a:pt x="136397" y="654443"/>
                </a:lnTo>
                <a:lnTo>
                  <a:pt x="132841" y="646125"/>
                </a:lnTo>
                <a:lnTo>
                  <a:pt x="101838" y="633679"/>
                </a:lnTo>
                <a:lnTo>
                  <a:pt x="30225" y="633679"/>
                </a:lnTo>
                <a:lnTo>
                  <a:pt x="26034" y="605421"/>
                </a:lnTo>
                <a:lnTo>
                  <a:pt x="78364" y="597669"/>
                </a:lnTo>
                <a:lnTo>
                  <a:pt x="114553" y="568706"/>
                </a:lnTo>
                <a:lnTo>
                  <a:pt x="120650" y="563753"/>
                </a:lnTo>
                <a:lnTo>
                  <a:pt x="121665" y="554736"/>
                </a:lnTo>
                <a:lnTo>
                  <a:pt x="116712" y="548640"/>
                </a:lnTo>
                <a:lnTo>
                  <a:pt x="111759" y="542417"/>
                </a:lnTo>
                <a:lnTo>
                  <a:pt x="102869" y="541401"/>
                </a:lnTo>
                <a:close/>
              </a:path>
              <a:path w="4117340" h="673100">
                <a:moveTo>
                  <a:pt x="78364" y="597669"/>
                </a:moveTo>
                <a:lnTo>
                  <a:pt x="26034" y="605421"/>
                </a:lnTo>
                <a:lnTo>
                  <a:pt x="30225" y="633679"/>
                </a:lnTo>
                <a:lnTo>
                  <a:pt x="50284" y="630707"/>
                </a:lnTo>
                <a:lnTo>
                  <a:pt x="37083" y="630707"/>
                </a:lnTo>
                <a:lnTo>
                  <a:pt x="33400" y="606285"/>
                </a:lnTo>
                <a:lnTo>
                  <a:pt x="67599" y="606285"/>
                </a:lnTo>
                <a:lnTo>
                  <a:pt x="78364" y="597669"/>
                </a:lnTo>
                <a:close/>
              </a:path>
              <a:path w="4117340" h="673100">
                <a:moveTo>
                  <a:pt x="82492" y="625935"/>
                </a:moveTo>
                <a:lnTo>
                  <a:pt x="30225" y="633679"/>
                </a:lnTo>
                <a:lnTo>
                  <a:pt x="101838" y="633679"/>
                </a:lnTo>
                <a:lnTo>
                  <a:pt x="82492" y="625935"/>
                </a:lnTo>
                <a:close/>
              </a:path>
              <a:path w="4117340" h="673100">
                <a:moveTo>
                  <a:pt x="33400" y="606285"/>
                </a:moveTo>
                <a:lnTo>
                  <a:pt x="37083" y="630707"/>
                </a:lnTo>
                <a:lnTo>
                  <a:pt x="56197" y="615410"/>
                </a:lnTo>
                <a:lnTo>
                  <a:pt x="33400" y="606285"/>
                </a:lnTo>
                <a:close/>
              </a:path>
              <a:path w="4117340" h="673100">
                <a:moveTo>
                  <a:pt x="56197" y="615410"/>
                </a:moveTo>
                <a:lnTo>
                  <a:pt x="37083" y="630707"/>
                </a:lnTo>
                <a:lnTo>
                  <a:pt x="50284" y="630707"/>
                </a:lnTo>
                <a:lnTo>
                  <a:pt x="82492" y="625935"/>
                </a:lnTo>
                <a:lnTo>
                  <a:pt x="56197" y="615410"/>
                </a:lnTo>
                <a:close/>
              </a:path>
              <a:path w="4117340" h="673100">
                <a:moveTo>
                  <a:pt x="4112767" y="0"/>
                </a:moveTo>
                <a:lnTo>
                  <a:pt x="78364" y="597669"/>
                </a:lnTo>
                <a:lnTo>
                  <a:pt x="56197" y="615410"/>
                </a:lnTo>
                <a:lnTo>
                  <a:pt x="82492" y="625935"/>
                </a:lnTo>
                <a:lnTo>
                  <a:pt x="4116959" y="28194"/>
                </a:lnTo>
                <a:lnTo>
                  <a:pt x="4112767" y="0"/>
                </a:lnTo>
                <a:close/>
              </a:path>
              <a:path w="4117340" h="673100">
                <a:moveTo>
                  <a:pt x="67599" y="606285"/>
                </a:moveTo>
                <a:lnTo>
                  <a:pt x="33400" y="606285"/>
                </a:lnTo>
                <a:lnTo>
                  <a:pt x="56197" y="615410"/>
                </a:lnTo>
                <a:lnTo>
                  <a:pt x="67599" y="60628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61784" y="1981073"/>
            <a:ext cx="553085" cy="2593975"/>
          </a:xfrm>
          <a:custGeom>
            <a:avLst/>
            <a:gdLst/>
            <a:ahLst/>
            <a:cxnLst/>
            <a:rect l="l" t="t" r="r" b="b"/>
            <a:pathLst>
              <a:path w="553084" h="2593975">
                <a:moveTo>
                  <a:pt x="54438" y="55803"/>
                </a:moveTo>
                <a:lnTo>
                  <a:pt x="44989" y="82589"/>
                </a:lnTo>
                <a:lnTo>
                  <a:pt x="525018" y="2593594"/>
                </a:lnTo>
                <a:lnTo>
                  <a:pt x="553085" y="2588260"/>
                </a:lnTo>
                <a:lnTo>
                  <a:pt x="73037" y="77154"/>
                </a:lnTo>
                <a:lnTo>
                  <a:pt x="54438" y="55803"/>
                </a:lnTo>
                <a:close/>
              </a:path>
              <a:path w="553084" h="2593975">
                <a:moveTo>
                  <a:pt x="43815" y="0"/>
                </a:moveTo>
                <a:lnTo>
                  <a:pt x="2667" y="116712"/>
                </a:lnTo>
                <a:lnTo>
                  <a:pt x="0" y="124205"/>
                </a:lnTo>
                <a:lnTo>
                  <a:pt x="3937" y="132334"/>
                </a:lnTo>
                <a:lnTo>
                  <a:pt x="11303" y="135000"/>
                </a:lnTo>
                <a:lnTo>
                  <a:pt x="18796" y="137540"/>
                </a:lnTo>
                <a:lnTo>
                  <a:pt x="26924" y="133730"/>
                </a:lnTo>
                <a:lnTo>
                  <a:pt x="29591" y="126237"/>
                </a:lnTo>
                <a:lnTo>
                  <a:pt x="44989" y="82589"/>
                </a:lnTo>
                <a:lnTo>
                  <a:pt x="35051" y="30606"/>
                </a:lnTo>
                <a:lnTo>
                  <a:pt x="63119" y="25273"/>
                </a:lnTo>
                <a:lnTo>
                  <a:pt x="65823" y="25273"/>
                </a:lnTo>
                <a:lnTo>
                  <a:pt x="43815" y="0"/>
                </a:lnTo>
                <a:close/>
              </a:path>
              <a:path w="553084" h="2593975">
                <a:moveTo>
                  <a:pt x="65823" y="25273"/>
                </a:moveTo>
                <a:lnTo>
                  <a:pt x="63119" y="25273"/>
                </a:lnTo>
                <a:lnTo>
                  <a:pt x="73037" y="77154"/>
                </a:lnTo>
                <a:lnTo>
                  <a:pt x="108712" y="118110"/>
                </a:lnTo>
                <a:lnTo>
                  <a:pt x="117729" y="118617"/>
                </a:lnTo>
                <a:lnTo>
                  <a:pt x="123698" y="113537"/>
                </a:lnTo>
                <a:lnTo>
                  <a:pt x="129667" y="108330"/>
                </a:lnTo>
                <a:lnTo>
                  <a:pt x="130301" y="99313"/>
                </a:lnTo>
                <a:lnTo>
                  <a:pt x="65823" y="25273"/>
                </a:lnTo>
                <a:close/>
              </a:path>
              <a:path w="553084" h="2593975">
                <a:moveTo>
                  <a:pt x="63119" y="25273"/>
                </a:moveTo>
                <a:lnTo>
                  <a:pt x="35051" y="30606"/>
                </a:lnTo>
                <a:lnTo>
                  <a:pt x="44989" y="82589"/>
                </a:lnTo>
                <a:lnTo>
                  <a:pt x="54438" y="55803"/>
                </a:lnTo>
                <a:lnTo>
                  <a:pt x="38354" y="37337"/>
                </a:lnTo>
                <a:lnTo>
                  <a:pt x="62611" y="32638"/>
                </a:lnTo>
                <a:lnTo>
                  <a:pt x="64527" y="32638"/>
                </a:lnTo>
                <a:lnTo>
                  <a:pt x="63119" y="25273"/>
                </a:lnTo>
                <a:close/>
              </a:path>
              <a:path w="553084" h="2593975">
                <a:moveTo>
                  <a:pt x="64527" y="32638"/>
                </a:moveTo>
                <a:lnTo>
                  <a:pt x="62611" y="32638"/>
                </a:lnTo>
                <a:lnTo>
                  <a:pt x="54438" y="55803"/>
                </a:lnTo>
                <a:lnTo>
                  <a:pt x="73037" y="77154"/>
                </a:lnTo>
                <a:lnTo>
                  <a:pt x="64527" y="32638"/>
                </a:lnTo>
                <a:close/>
              </a:path>
              <a:path w="553084" h="2593975">
                <a:moveTo>
                  <a:pt x="62611" y="32638"/>
                </a:moveTo>
                <a:lnTo>
                  <a:pt x="38354" y="37337"/>
                </a:lnTo>
                <a:lnTo>
                  <a:pt x="54438" y="55803"/>
                </a:lnTo>
                <a:lnTo>
                  <a:pt x="62611" y="3263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8839200" cy="2886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3200400"/>
            <a:ext cx="88392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050" y="3194050"/>
            <a:ext cx="8851900" cy="3517900"/>
          </a:xfrm>
          <a:custGeom>
            <a:avLst/>
            <a:gdLst/>
            <a:ahLst/>
            <a:cxnLst/>
            <a:rect l="l" t="t" r="r" b="b"/>
            <a:pathLst>
              <a:path w="8851900" h="3517900">
                <a:moveTo>
                  <a:pt x="0" y="3517900"/>
                </a:moveTo>
                <a:lnTo>
                  <a:pt x="8851900" y="3517900"/>
                </a:lnTo>
                <a:lnTo>
                  <a:pt x="8851900" y="0"/>
                </a:lnTo>
                <a:lnTo>
                  <a:pt x="0" y="0"/>
                </a:lnTo>
                <a:lnTo>
                  <a:pt x="0" y="35179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0884" y="3527559"/>
            <a:ext cx="2156148" cy="2179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30729" y="838144"/>
            <a:ext cx="5622925" cy="1524635"/>
          </a:xfrm>
          <a:custGeom>
            <a:avLst/>
            <a:gdLst/>
            <a:ahLst/>
            <a:cxnLst/>
            <a:rect l="l" t="t" r="r" b="b"/>
            <a:pathLst>
              <a:path w="5622925" h="1524635">
                <a:moveTo>
                  <a:pt x="0" y="468177"/>
                </a:moveTo>
                <a:lnTo>
                  <a:pt x="3265170" y="830381"/>
                </a:lnTo>
                <a:lnTo>
                  <a:pt x="3272049" y="868794"/>
                </a:lnTo>
                <a:lnTo>
                  <a:pt x="3281849" y="906655"/>
                </a:lnTo>
                <a:lnTo>
                  <a:pt x="3294500" y="943910"/>
                </a:lnTo>
                <a:lnTo>
                  <a:pt x="3309935" y="980505"/>
                </a:lnTo>
                <a:lnTo>
                  <a:pt x="3328086" y="1016387"/>
                </a:lnTo>
                <a:lnTo>
                  <a:pt x="3348886" y="1051502"/>
                </a:lnTo>
                <a:lnTo>
                  <a:pt x="3372268" y="1085796"/>
                </a:lnTo>
                <a:lnTo>
                  <a:pt x="3398162" y="1119217"/>
                </a:lnTo>
                <a:lnTo>
                  <a:pt x="3426502" y="1151709"/>
                </a:lnTo>
                <a:lnTo>
                  <a:pt x="3457220" y="1183220"/>
                </a:lnTo>
                <a:lnTo>
                  <a:pt x="3490249" y="1213696"/>
                </a:lnTo>
                <a:lnTo>
                  <a:pt x="3525520" y="1243083"/>
                </a:lnTo>
                <a:lnTo>
                  <a:pt x="3562965" y="1271328"/>
                </a:lnTo>
                <a:lnTo>
                  <a:pt x="3602518" y="1298377"/>
                </a:lnTo>
                <a:lnTo>
                  <a:pt x="3644111" y="1324177"/>
                </a:lnTo>
                <a:lnTo>
                  <a:pt x="3687675" y="1348673"/>
                </a:lnTo>
                <a:lnTo>
                  <a:pt x="3733143" y="1371812"/>
                </a:lnTo>
                <a:lnTo>
                  <a:pt x="3780448" y="1393541"/>
                </a:lnTo>
                <a:lnTo>
                  <a:pt x="3829522" y="1413805"/>
                </a:lnTo>
                <a:lnTo>
                  <a:pt x="3880296" y="1432552"/>
                </a:lnTo>
                <a:lnTo>
                  <a:pt x="3932704" y="1449728"/>
                </a:lnTo>
                <a:lnTo>
                  <a:pt x="3986678" y="1465278"/>
                </a:lnTo>
                <a:lnTo>
                  <a:pt x="4042150" y="1479150"/>
                </a:lnTo>
                <a:lnTo>
                  <a:pt x="4099052" y="1491289"/>
                </a:lnTo>
                <a:lnTo>
                  <a:pt x="4152640" y="1500898"/>
                </a:lnTo>
                <a:lnTo>
                  <a:pt x="4206329" y="1508819"/>
                </a:lnTo>
                <a:lnTo>
                  <a:pt x="4260048" y="1515076"/>
                </a:lnTo>
                <a:lnTo>
                  <a:pt x="4313727" y="1519694"/>
                </a:lnTo>
                <a:lnTo>
                  <a:pt x="4367295" y="1522698"/>
                </a:lnTo>
                <a:lnTo>
                  <a:pt x="4420681" y="1524111"/>
                </a:lnTo>
                <a:lnTo>
                  <a:pt x="4473814" y="1523957"/>
                </a:lnTo>
                <a:lnTo>
                  <a:pt x="4526624" y="1522263"/>
                </a:lnTo>
                <a:lnTo>
                  <a:pt x="4579040" y="1519051"/>
                </a:lnTo>
                <a:lnTo>
                  <a:pt x="4630991" y="1514347"/>
                </a:lnTo>
                <a:lnTo>
                  <a:pt x="4682407" y="1508174"/>
                </a:lnTo>
                <a:lnTo>
                  <a:pt x="4733216" y="1500557"/>
                </a:lnTo>
                <a:lnTo>
                  <a:pt x="4783349" y="1491521"/>
                </a:lnTo>
                <a:lnTo>
                  <a:pt x="4832734" y="1481090"/>
                </a:lnTo>
                <a:lnTo>
                  <a:pt x="4881300" y="1469289"/>
                </a:lnTo>
                <a:lnTo>
                  <a:pt x="4928977" y="1456141"/>
                </a:lnTo>
                <a:lnTo>
                  <a:pt x="4975695" y="1441671"/>
                </a:lnTo>
                <a:lnTo>
                  <a:pt x="5021382" y="1425904"/>
                </a:lnTo>
                <a:lnTo>
                  <a:pt x="5065968" y="1408865"/>
                </a:lnTo>
                <a:lnTo>
                  <a:pt x="5109382" y="1390576"/>
                </a:lnTo>
                <a:lnTo>
                  <a:pt x="5151553" y="1371064"/>
                </a:lnTo>
                <a:lnTo>
                  <a:pt x="5192411" y="1350352"/>
                </a:lnTo>
                <a:lnTo>
                  <a:pt x="5231885" y="1328464"/>
                </a:lnTo>
                <a:lnTo>
                  <a:pt x="5269904" y="1305426"/>
                </a:lnTo>
                <a:lnTo>
                  <a:pt x="5306398" y="1281261"/>
                </a:lnTo>
                <a:lnTo>
                  <a:pt x="5341295" y="1255995"/>
                </a:lnTo>
                <a:lnTo>
                  <a:pt x="5374525" y="1229651"/>
                </a:lnTo>
                <a:lnTo>
                  <a:pt x="5406018" y="1202253"/>
                </a:lnTo>
                <a:lnTo>
                  <a:pt x="5435702" y="1173827"/>
                </a:lnTo>
                <a:lnTo>
                  <a:pt x="5463507" y="1144397"/>
                </a:lnTo>
                <a:lnTo>
                  <a:pt x="5489362" y="1113987"/>
                </a:lnTo>
                <a:lnTo>
                  <a:pt x="5513197" y="1082621"/>
                </a:lnTo>
                <a:lnTo>
                  <a:pt x="5534940" y="1050324"/>
                </a:lnTo>
                <a:lnTo>
                  <a:pt x="5554522" y="1017121"/>
                </a:lnTo>
                <a:lnTo>
                  <a:pt x="5571871" y="983035"/>
                </a:lnTo>
                <a:lnTo>
                  <a:pt x="5588031" y="945212"/>
                </a:lnTo>
                <a:lnTo>
                  <a:pt x="5601065" y="907318"/>
                </a:lnTo>
                <a:lnTo>
                  <a:pt x="5611022" y="869411"/>
                </a:lnTo>
                <a:lnTo>
                  <a:pt x="5617952" y="831551"/>
                </a:lnTo>
                <a:lnTo>
                  <a:pt x="5622928" y="756212"/>
                </a:lnTo>
                <a:lnTo>
                  <a:pt x="5621074" y="718852"/>
                </a:lnTo>
                <a:lnTo>
                  <a:pt x="5608927" y="645048"/>
                </a:lnTo>
                <a:lnTo>
                  <a:pt x="5585859" y="572865"/>
                </a:lnTo>
                <a:lnTo>
                  <a:pt x="5571910" y="541075"/>
                </a:lnTo>
                <a:lnTo>
                  <a:pt x="3311271" y="541075"/>
                </a:lnTo>
                <a:lnTo>
                  <a:pt x="0" y="468177"/>
                </a:lnTo>
                <a:close/>
              </a:path>
              <a:path w="5622925" h="1524635">
                <a:moveTo>
                  <a:pt x="4462460" y="0"/>
                </a:moveTo>
                <a:lnTo>
                  <a:pt x="4409327" y="153"/>
                </a:lnTo>
                <a:lnTo>
                  <a:pt x="4356517" y="1847"/>
                </a:lnTo>
                <a:lnTo>
                  <a:pt x="4304101" y="5059"/>
                </a:lnTo>
                <a:lnTo>
                  <a:pt x="4252150" y="9763"/>
                </a:lnTo>
                <a:lnTo>
                  <a:pt x="4200734" y="15936"/>
                </a:lnTo>
                <a:lnTo>
                  <a:pt x="4149925" y="23553"/>
                </a:lnTo>
                <a:lnTo>
                  <a:pt x="4099792" y="32589"/>
                </a:lnTo>
                <a:lnTo>
                  <a:pt x="4050407" y="43020"/>
                </a:lnTo>
                <a:lnTo>
                  <a:pt x="4001841" y="54821"/>
                </a:lnTo>
                <a:lnTo>
                  <a:pt x="3954164" y="67969"/>
                </a:lnTo>
                <a:lnTo>
                  <a:pt x="3907446" y="82439"/>
                </a:lnTo>
                <a:lnTo>
                  <a:pt x="3861759" y="98206"/>
                </a:lnTo>
                <a:lnTo>
                  <a:pt x="3817173" y="115245"/>
                </a:lnTo>
                <a:lnTo>
                  <a:pt x="3773759" y="133534"/>
                </a:lnTo>
                <a:lnTo>
                  <a:pt x="3731588" y="153046"/>
                </a:lnTo>
                <a:lnTo>
                  <a:pt x="3690730" y="173758"/>
                </a:lnTo>
                <a:lnTo>
                  <a:pt x="3651256" y="195646"/>
                </a:lnTo>
                <a:lnTo>
                  <a:pt x="3613237" y="218684"/>
                </a:lnTo>
                <a:lnTo>
                  <a:pt x="3576743" y="242849"/>
                </a:lnTo>
                <a:lnTo>
                  <a:pt x="3541846" y="268115"/>
                </a:lnTo>
                <a:lnTo>
                  <a:pt x="3508616" y="294459"/>
                </a:lnTo>
                <a:lnTo>
                  <a:pt x="3477123" y="321857"/>
                </a:lnTo>
                <a:lnTo>
                  <a:pt x="3447439" y="350283"/>
                </a:lnTo>
                <a:lnTo>
                  <a:pt x="3419634" y="379713"/>
                </a:lnTo>
                <a:lnTo>
                  <a:pt x="3393779" y="410123"/>
                </a:lnTo>
                <a:lnTo>
                  <a:pt x="3369944" y="441489"/>
                </a:lnTo>
                <a:lnTo>
                  <a:pt x="3348201" y="473786"/>
                </a:lnTo>
                <a:lnTo>
                  <a:pt x="3328619" y="506989"/>
                </a:lnTo>
                <a:lnTo>
                  <a:pt x="3311271" y="541075"/>
                </a:lnTo>
                <a:lnTo>
                  <a:pt x="5571910" y="541075"/>
                </a:lnTo>
                <a:lnTo>
                  <a:pt x="5552269" y="502780"/>
                </a:lnTo>
                <a:lnTo>
                  <a:pt x="5531651" y="468673"/>
                </a:lnTo>
                <a:lnTo>
                  <a:pt x="5508551" y="435270"/>
                </a:lnTo>
                <a:lnTo>
                  <a:pt x="5483018" y="402629"/>
                </a:lnTo>
                <a:lnTo>
                  <a:pt x="5455102" y="370811"/>
                </a:lnTo>
                <a:lnTo>
                  <a:pt x="5424853" y="339876"/>
                </a:lnTo>
                <a:lnTo>
                  <a:pt x="5392320" y="309882"/>
                </a:lnTo>
                <a:lnTo>
                  <a:pt x="5357552" y="280890"/>
                </a:lnTo>
                <a:lnTo>
                  <a:pt x="5320599" y="252959"/>
                </a:lnTo>
                <a:lnTo>
                  <a:pt x="5281511" y="226149"/>
                </a:lnTo>
                <a:lnTo>
                  <a:pt x="5240337" y="200520"/>
                </a:lnTo>
                <a:lnTo>
                  <a:pt x="5197127" y="176131"/>
                </a:lnTo>
                <a:lnTo>
                  <a:pt x="5151931" y="153041"/>
                </a:lnTo>
                <a:lnTo>
                  <a:pt x="5104797" y="131311"/>
                </a:lnTo>
                <a:lnTo>
                  <a:pt x="5055775" y="111000"/>
                </a:lnTo>
                <a:lnTo>
                  <a:pt x="5004916" y="92168"/>
                </a:lnTo>
                <a:lnTo>
                  <a:pt x="4952268" y="74875"/>
                </a:lnTo>
                <a:lnTo>
                  <a:pt x="4897881" y="59179"/>
                </a:lnTo>
                <a:lnTo>
                  <a:pt x="4841805" y="45141"/>
                </a:lnTo>
                <a:lnTo>
                  <a:pt x="4784090" y="32821"/>
                </a:lnTo>
                <a:lnTo>
                  <a:pt x="4730501" y="23212"/>
                </a:lnTo>
                <a:lnTo>
                  <a:pt x="4676812" y="15291"/>
                </a:lnTo>
                <a:lnTo>
                  <a:pt x="4623093" y="9034"/>
                </a:lnTo>
                <a:lnTo>
                  <a:pt x="4569414" y="4416"/>
                </a:lnTo>
                <a:lnTo>
                  <a:pt x="4515846" y="1412"/>
                </a:lnTo>
                <a:lnTo>
                  <a:pt x="4462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0729" y="838144"/>
            <a:ext cx="5622925" cy="1524635"/>
          </a:xfrm>
          <a:custGeom>
            <a:avLst/>
            <a:gdLst/>
            <a:ahLst/>
            <a:cxnLst/>
            <a:rect l="l" t="t" r="r" b="b"/>
            <a:pathLst>
              <a:path w="5622925" h="1524635">
                <a:moveTo>
                  <a:pt x="0" y="468177"/>
                </a:moveTo>
                <a:lnTo>
                  <a:pt x="3311271" y="541075"/>
                </a:lnTo>
                <a:lnTo>
                  <a:pt x="3328619" y="506989"/>
                </a:lnTo>
                <a:lnTo>
                  <a:pt x="3348201" y="473786"/>
                </a:lnTo>
                <a:lnTo>
                  <a:pt x="3369944" y="441489"/>
                </a:lnTo>
                <a:lnTo>
                  <a:pt x="3393779" y="410123"/>
                </a:lnTo>
                <a:lnTo>
                  <a:pt x="3419634" y="379713"/>
                </a:lnTo>
                <a:lnTo>
                  <a:pt x="3447439" y="350283"/>
                </a:lnTo>
                <a:lnTo>
                  <a:pt x="3477123" y="321857"/>
                </a:lnTo>
                <a:lnTo>
                  <a:pt x="3508616" y="294459"/>
                </a:lnTo>
                <a:lnTo>
                  <a:pt x="3541846" y="268115"/>
                </a:lnTo>
                <a:lnTo>
                  <a:pt x="3576743" y="242849"/>
                </a:lnTo>
                <a:lnTo>
                  <a:pt x="3613237" y="218684"/>
                </a:lnTo>
                <a:lnTo>
                  <a:pt x="3651256" y="195646"/>
                </a:lnTo>
                <a:lnTo>
                  <a:pt x="3690730" y="173758"/>
                </a:lnTo>
                <a:lnTo>
                  <a:pt x="3731588" y="153046"/>
                </a:lnTo>
                <a:lnTo>
                  <a:pt x="3773759" y="133534"/>
                </a:lnTo>
                <a:lnTo>
                  <a:pt x="3817173" y="115245"/>
                </a:lnTo>
                <a:lnTo>
                  <a:pt x="3861759" y="98206"/>
                </a:lnTo>
                <a:lnTo>
                  <a:pt x="3907446" y="82439"/>
                </a:lnTo>
                <a:lnTo>
                  <a:pt x="3954164" y="67969"/>
                </a:lnTo>
                <a:lnTo>
                  <a:pt x="4001841" y="54821"/>
                </a:lnTo>
                <a:lnTo>
                  <a:pt x="4050407" y="43020"/>
                </a:lnTo>
                <a:lnTo>
                  <a:pt x="4099792" y="32589"/>
                </a:lnTo>
                <a:lnTo>
                  <a:pt x="4149925" y="23553"/>
                </a:lnTo>
                <a:lnTo>
                  <a:pt x="4200734" y="15936"/>
                </a:lnTo>
                <a:lnTo>
                  <a:pt x="4252150" y="9763"/>
                </a:lnTo>
                <a:lnTo>
                  <a:pt x="4304101" y="5059"/>
                </a:lnTo>
                <a:lnTo>
                  <a:pt x="4356517" y="1847"/>
                </a:lnTo>
                <a:lnTo>
                  <a:pt x="4409327" y="153"/>
                </a:lnTo>
                <a:lnTo>
                  <a:pt x="4462460" y="0"/>
                </a:lnTo>
                <a:lnTo>
                  <a:pt x="4515846" y="1412"/>
                </a:lnTo>
                <a:lnTo>
                  <a:pt x="4569414" y="4416"/>
                </a:lnTo>
                <a:lnTo>
                  <a:pt x="4623093" y="9034"/>
                </a:lnTo>
                <a:lnTo>
                  <a:pt x="4676812" y="15291"/>
                </a:lnTo>
                <a:lnTo>
                  <a:pt x="4730501" y="23212"/>
                </a:lnTo>
                <a:lnTo>
                  <a:pt x="4784090" y="32821"/>
                </a:lnTo>
                <a:lnTo>
                  <a:pt x="4841805" y="45141"/>
                </a:lnTo>
                <a:lnTo>
                  <a:pt x="4897881" y="59179"/>
                </a:lnTo>
                <a:lnTo>
                  <a:pt x="4952268" y="74875"/>
                </a:lnTo>
                <a:lnTo>
                  <a:pt x="5004916" y="92168"/>
                </a:lnTo>
                <a:lnTo>
                  <a:pt x="5055775" y="111000"/>
                </a:lnTo>
                <a:lnTo>
                  <a:pt x="5104797" y="131311"/>
                </a:lnTo>
                <a:lnTo>
                  <a:pt x="5151931" y="153041"/>
                </a:lnTo>
                <a:lnTo>
                  <a:pt x="5197127" y="176131"/>
                </a:lnTo>
                <a:lnTo>
                  <a:pt x="5240337" y="200520"/>
                </a:lnTo>
                <a:lnTo>
                  <a:pt x="5281511" y="226149"/>
                </a:lnTo>
                <a:lnTo>
                  <a:pt x="5320599" y="252959"/>
                </a:lnTo>
                <a:lnTo>
                  <a:pt x="5357552" y="280890"/>
                </a:lnTo>
                <a:lnTo>
                  <a:pt x="5392320" y="309882"/>
                </a:lnTo>
                <a:lnTo>
                  <a:pt x="5424853" y="339876"/>
                </a:lnTo>
                <a:lnTo>
                  <a:pt x="5455102" y="370811"/>
                </a:lnTo>
                <a:lnTo>
                  <a:pt x="5483018" y="402629"/>
                </a:lnTo>
                <a:lnTo>
                  <a:pt x="5508551" y="435270"/>
                </a:lnTo>
                <a:lnTo>
                  <a:pt x="5531651" y="468673"/>
                </a:lnTo>
                <a:lnTo>
                  <a:pt x="5552269" y="502780"/>
                </a:lnTo>
                <a:lnTo>
                  <a:pt x="5570355" y="537531"/>
                </a:lnTo>
                <a:lnTo>
                  <a:pt x="5585859" y="572865"/>
                </a:lnTo>
                <a:lnTo>
                  <a:pt x="5608927" y="645048"/>
                </a:lnTo>
                <a:lnTo>
                  <a:pt x="5621074" y="718852"/>
                </a:lnTo>
                <a:lnTo>
                  <a:pt x="5622928" y="756212"/>
                </a:lnTo>
                <a:lnTo>
                  <a:pt x="5621905" y="793798"/>
                </a:lnTo>
                <a:lnTo>
                  <a:pt x="5611022" y="869411"/>
                </a:lnTo>
                <a:lnTo>
                  <a:pt x="5601065" y="907318"/>
                </a:lnTo>
                <a:lnTo>
                  <a:pt x="5588031" y="945212"/>
                </a:lnTo>
                <a:lnTo>
                  <a:pt x="5571871" y="983035"/>
                </a:lnTo>
                <a:lnTo>
                  <a:pt x="5554522" y="1017121"/>
                </a:lnTo>
                <a:lnTo>
                  <a:pt x="5534940" y="1050324"/>
                </a:lnTo>
                <a:lnTo>
                  <a:pt x="5513197" y="1082621"/>
                </a:lnTo>
                <a:lnTo>
                  <a:pt x="5489362" y="1113987"/>
                </a:lnTo>
                <a:lnTo>
                  <a:pt x="5463507" y="1144397"/>
                </a:lnTo>
                <a:lnTo>
                  <a:pt x="5435702" y="1173827"/>
                </a:lnTo>
                <a:lnTo>
                  <a:pt x="5406018" y="1202253"/>
                </a:lnTo>
                <a:lnTo>
                  <a:pt x="5374525" y="1229651"/>
                </a:lnTo>
                <a:lnTo>
                  <a:pt x="5341295" y="1255995"/>
                </a:lnTo>
                <a:lnTo>
                  <a:pt x="5306398" y="1281261"/>
                </a:lnTo>
                <a:lnTo>
                  <a:pt x="5269904" y="1305426"/>
                </a:lnTo>
                <a:lnTo>
                  <a:pt x="5231885" y="1328464"/>
                </a:lnTo>
                <a:lnTo>
                  <a:pt x="5192411" y="1350352"/>
                </a:lnTo>
                <a:lnTo>
                  <a:pt x="5151553" y="1371064"/>
                </a:lnTo>
                <a:lnTo>
                  <a:pt x="5109382" y="1390576"/>
                </a:lnTo>
                <a:lnTo>
                  <a:pt x="5065968" y="1408865"/>
                </a:lnTo>
                <a:lnTo>
                  <a:pt x="5021382" y="1425904"/>
                </a:lnTo>
                <a:lnTo>
                  <a:pt x="4975695" y="1441671"/>
                </a:lnTo>
                <a:lnTo>
                  <a:pt x="4928977" y="1456141"/>
                </a:lnTo>
                <a:lnTo>
                  <a:pt x="4881300" y="1469289"/>
                </a:lnTo>
                <a:lnTo>
                  <a:pt x="4832734" y="1481090"/>
                </a:lnTo>
                <a:lnTo>
                  <a:pt x="4783349" y="1491521"/>
                </a:lnTo>
                <a:lnTo>
                  <a:pt x="4733216" y="1500557"/>
                </a:lnTo>
                <a:lnTo>
                  <a:pt x="4682407" y="1508174"/>
                </a:lnTo>
                <a:lnTo>
                  <a:pt x="4630991" y="1514347"/>
                </a:lnTo>
                <a:lnTo>
                  <a:pt x="4579040" y="1519051"/>
                </a:lnTo>
                <a:lnTo>
                  <a:pt x="4526624" y="1522263"/>
                </a:lnTo>
                <a:lnTo>
                  <a:pt x="4473814" y="1523957"/>
                </a:lnTo>
                <a:lnTo>
                  <a:pt x="4420681" y="1524111"/>
                </a:lnTo>
                <a:lnTo>
                  <a:pt x="4367295" y="1522698"/>
                </a:lnTo>
                <a:lnTo>
                  <a:pt x="4313727" y="1519694"/>
                </a:lnTo>
                <a:lnTo>
                  <a:pt x="4260048" y="1515076"/>
                </a:lnTo>
                <a:lnTo>
                  <a:pt x="4206329" y="1508819"/>
                </a:lnTo>
                <a:lnTo>
                  <a:pt x="4152640" y="1500898"/>
                </a:lnTo>
                <a:lnTo>
                  <a:pt x="4099052" y="1491289"/>
                </a:lnTo>
                <a:lnTo>
                  <a:pt x="4042150" y="1479150"/>
                </a:lnTo>
                <a:lnTo>
                  <a:pt x="3986678" y="1465278"/>
                </a:lnTo>
                <a:lnTo>
                  <a:pt x="3932704" y="1449728"/>
                </a:lnTo>
                <a:lnTo>
                  <a:pt x="3880296" y="1432552"/>
                </a:lnTo>
                <a:lnTo>
                  <a:pt x="3829522" y="1413805"/>
                </a:lnTo>
                <a:lnTo>
                  <a:pt x="3780448" y="1393541"/>
                </a:lnTo>
                <a:lnTo>
                  <a:pt x="3733143" y="1371812"/>
                </a:lnTo>
                <a:lnTo>
                  <a:pt x="3687675" y="1348673"/>
                </a:lnTo>
                <a:lnTo>
                  <a:pt x="3644111" y="1324177"/>
                </a:lnTo>
                <a:lnTo>
                  <a:pt x="3602518" y="1298377"/>
                </a:lnTo>
                <a:lnTo>
                  <a:pt x="3562965" y="1271328"/>
                </a:lnTo>
                <a:lnTo>
                  <a:pt x="3525520" y="1243083"/>
                </a:lnTo>
                <a:lnTo>
                  <a:pt x="3490249" y="1213696"/>
                </a:lnTo>
                <a:lnTo>
                  <a:pt x="3457220" y="1183220"/>
                </a:lnTo>
                <a:lnTo>
                  <a:pt x="3426502" y="1151709"/>
                </a:lnTo>
                <a:lnTo>
                  <a:pt x="3398162" y="1119217"/>
                </a:lnTo>
                <a:lnTo>
                  <a:pt x="3372268" y="1085796"/>
                </a:lnTo>
                <a:lnTo>
                  <a:pt x="3348886" y="1051502"/>
                </a:lnTo>
                <a:lnTo>
                  <a:pt x="3328086" y="1016387"/>
                </a:lnTo>
                <a:lnTo>
                  <a:pt x="3309935" y="980505"/>
                </a:lnTo>
                <a:lnTo>
                  <a:pt x="3294500" y="943910"/>
                </a:lnTo>
                <a:lnTo>
                  <a:pt x="3281849" y="906655"/>
                </a:lnTo>
                <a:lnTo>
                  <a:pt x="3272049" y="868794"/>
                </a:lnTo>
                <a:lnTo>
                  <a:pt x="3265170" y="830381"/>
                </a:lnTo>
                <a:lnTo>
                  <a:pt x="0" y="468177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6050" y="222250"/>
            <a:ext cx="8851900" cy="289877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/>
          </a:p>
          <a:p>
            <a:pPr>
              <a:lnSpc>
                <a:spcPct val="100000"/>
              </a:lnSpc>
            </a:pPr>
            <a:endParaRPr sz="2400"/>
          </a:p>
          <a:p>
            <a:pPr>
              <a:lnSpc>
                <a:spcPct val="100000"/>
              </a:lnSpc>
            </a:pPr>
            <a:endParaRPr sz="1950"/>
          </a:p>
          <a:p>
            <a:pPr marL="6202680" marR="1393825" indent="3124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Rigid  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Pavement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050" y="146050"/>
            <a:ext cx="8851900" cy="6565900"/>
          </a:xfrm>
          <a:custGeom>
            <a:avLst/>
            <a:gdLst/>
            <a:ahLst/>
            <a:cxnLst/>
            <a:rect l="l" t="t" r="r" b="b"/>
            <a:pathLst>
              <a:path w="8851900" h="6565900">
                <a:moveTo>
                  <a:pt x="0" y="6565900"/>
                </a:moveTo>
                <a:lnTo>
                  <a:pt x="8851900" y="6565900"/>
                </a:lnTo>
                <a:lnTo>
                  <a:pt x="8851900" y="0"/>
                </a:lnTo>
                <a:lnTo>
                  <a:pt x="0" y="0"/>
                </a:lnTo>
                <a:lnTo>
                  <a:pt x="0" y="65659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775" y="1066739"/>
            <a:ext cx="1715770" cy="3376295"/>
          </a:xfrm>
          <a:custGeom>
            <a:avLst/>
            <a:gdLst/>
            <a:ahLst/>
            <a:cxnLst/>
            <a:rect l="l" t="t" r="r" b="b"/>
            <a:pathLst>
              <a:path w="1715770" h="3376295">
                <a:moveTo>
                  <a:pt x="797103" y="0"/>
                </a:moveTo>
                <a:lnTo>
                  <a:pt x="732524" y="1066"/>
                </a:lnTo>
                <a:lnTo>
                  <a:pt x="669220" y="4075"/>
                </a:lnTo>
                <a:lnTo>
                  <a:pt x="607411" y="8955"/>
                </a:lnTo>
                <a:lnTo>
                  <a:pt x="547320" y="15633"/>
                </a:lnTo>
                <a:lnTo>
                  <a:pt x="489166" y="24037"/>
                </a:lnTo>
                <a:lnTo>
                  <a:pt x="433172" y="34095"/>
                </a:lnTo>
                <a:lnTo>
                  <a:pt x="379560" y="45734"/>
                </a:lnTo>
                <a:lnTo>
                  <a:pt x="328549" y="58882"/>
                </a:lnTo>
                <a:lnTo>
                  <a:pt x="280362" y="73466"/>
                </a:lnTo>
                <a:lnTo>
                  <a:pt x="235220" y="89414"/>
                </a:lnTo>
                <a:lnTo>
                  <a:pt x="193343" y="106653"/>
                </a:lnTo>
                <a:lnTo>
                  <a:pt x="154955" y="125112"/>
                </a:lnTo>
                <a:lnTo>
                  <a:pt x="120275" y="144718"/>
                </a:lnTo>
                <a:lnTo>
                  <a:pt x="62927" y="187080"/>
                </a:lnTo>
                <a:lnTo>
                  <a:pt x="23070" y="233161"/>
                </a:lnTo>
                <a:lnTo>
                  <a:pt x="2475" y="282381"/>
                </a:lnTo>
                <a:lnTo>
                  <a:pt x="0" y="308818"/>
                </a:lnTo>
                <a:lnTo>
                  <a:pt x="3348" y="334804"/>
                </a:lnTo>
                <a:lnTo>
                  <a:pt x="26632" y="385027"/>
                </a:lnTo>
                <a:lnTo>
                  <a:pt x="70562" y="432260"/>
                </a:lnTo>
                <a:lnTo>
                  <a:pt x="133375" y="475712"/>
                </a:lnTo>
                <a:lnTo>
                  <a:pt x="171310" y="495774"/>
                </a:lnTo>
                <a:lnTo>
                  <a:pt x="213305" y="514594"/>
                </a:lnTo>
                <a:lnTo>
                  <a:pt x="259138" y="532074"/>
                </a:lnTo>
                <a:lnTo>
                  <a:pt x="308588" y="548115"/>
                </a:lnTo>
                <a:lnTo>
                  <a:pt x="361436" y="562619"/>
                </a:lnTo>
                <a:lnTo>
                  <a:pt x="417461" y="575486"/>
                </a:lnTo>
                <a:lnTo>
                  <a:pt x="476441" y="586618"/>
                </a:lnTo>
                <a:lnTo>
                  <a:pt x="538157" y="595916"/>
                </a:lnTo>
                <a:lnTo>
                  <a:pt x="602388" y="603281"/>
                </a:lnTo>
                <a:lnTo>
                  <a:pt x="668913" y="608615"/>
                </a:lnTo>
                <a:lnTo>
                  <a:pt x="737513" y="611819"/>
                </a:lnTo>
                <a:lnTo>
                  <a:pt x="1715286" y="3376228"/>
                </a:lnTo>
                <a:lnTo>
                  <a:pt x="1040916" y="598484"/>
                </a:lnTo>
                <a:lnTo>
                  <a:pt x="1111033" y="588616"/>
                </a:lnTo>
                <a:lnTo>
                  <a:pt x="1177647" y="576455"/>
                </a:lnTo>
                <a:lnTo>
                  <a:pt x="1240472" y="562137"/>
                </a:lnTo>
                <a:lnTo>
                  <a:pt x="1299225" y="545799"/>
                </a:lnTo>
                <a:lnTo>
                  <a:pt x="1353621" y="527577"/>
                </a:lnTo>
                <a:lnTo>
                  <a:pt x="1403376" y="507608"/>
                </a:lnTo>
                <a:lnTo>
                  <a:pt x="1448205" y="486028"/>
                </a:lnTo>
                <a:lnTo>
                  <a:pt x="1487824" y="462975"/>
                </a:lnTo>
                <a:lnTo>
                  <a:pt x="1521948" y="438585"/>
                </a:lnTo>
                <a:lnTo>
                  <a:pt x="1550293" y="412994"/>
                </a:lnTo>
                <a:lnTo>
                  <a:pt x="1588509" y="358759"/>
                </a:lnTo>
                <a:lnTo>
                  <a:pt x="1600280" y="303950"/>
                </a:lnTo>
                <a:lnTo>
                  <a:pt x="1596927" y="277964"/>
                </a:lnTo>
                <a:lnTo>
                  <a:pt x="1573634" y="227741"/>
                </a:lnTo>
                <a:lnTo>
                  <a:pt x="1529697" y="180508"/>
                </a:lnTo>
                <a:lnTo>
                  <a:pt x="1466880" y="137056"/>
                </a:lnTo>
                <a:lnTo>
                  <a:pt x="1428942" y="116994"/>
                </a:lnTo>
                <a:lnTo>
                  <a:pt x="1386946" y="98174"/>
                </a:lnTo>
                <a:lnTo>
                  <a:pt x="1341112" y="80693"/>
                </a:lnTo>
                <a:lnTo>
                  <a:pt x="1291661" y="64652"/>
                </a:lnTo>
                <a:lnTo>
                  <a:pt x="1238812" y="50149"/>
                </a:lnTo>
                <a:lnTo>
                  <a:pt x="1182787" y="37281"/>
                </a:lnTo>
                <a:lnTo>
                  <a:pt x="1123806" y="26150"/>
                </a:lnTo>
                <a:lnTo>
                  <a:pt x="1062090" y="16852"/>
                </a:lnTo>
                <a:lnTo>
                  <a:pt x="997859" y="9486"/>
                </a:lnTo>
                <a:lnTo>
                  <a:pt x="931334" y="4152"/>
                </a:lnTo>
                <a:lnTo>
                  <a:pt x="862735" y="949"/>
                </a:lnTo>
                <a:lnTo>
                  <a:pt x="797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775" y="1066739"/>
            <a:ext cx="1715770" cy="3376295"/>
          </a:xfrm>
          <a:custGeom>
            <a:avLst/>
            <a:gdLst/>
            <a:ahLst/>
            <a:cxnLst/>
            <a:rect l="l" t="t" r="r" b="b"/>
            <a:pathLst>
              <a:path w="1715770" h="3376295">
                <a:moveTo>
                  <a:pt x="1715286" y="3376228"/>
                </a:moveTo>
                <a:lnTo>
                  <a:pt x="737513" y="611819"/>
                </a:lnTo>
                <a:lnTo>
                  <a:pt x="668913" y="608615"/>
                </a:lnTo>
                <a:lnTo>
                  <a:pt x="602388" y="603281"/>
                </a:lnTo>
                <a:lnTo>
                  <a:pt x="538157" y="595916"/>
                </a:lnTo>
                <a:lnTo>
                  <a:pt x="476441" y="586618"/>
                </a:lnTo>
                <a:lnTo>
                  <a:pt x="417461" y="575486"/>
                </a:lnTo>
                <a:lnTo>
                  <a:pt x="361436" y="562619"/>
                </a:lnTo>
                <a:lnTo>
                  <a:pt x="308588" y="548115"/>
                </a:lnTo>
                <a:lnTo>
                  <a:pt x="259138" y="532074"/>
                </a:lnTo>
                <a:lnTo>
                  <a:pt x="213305" y="514594"/>
                </a:lnTo>
                <a:lnTo>
                  <a:pt x="171310" y="495774"/>
                </a:lnTo>
                <a:lnTo>
                  <a:pt x="133375" y="475712"/>
                </a:lnTo>
                <a:lnTo>
                  <a:pt x="99718" y="454508"/>
                </a:lnTo>
                <a:lnTo>
                  <a:pt x="46126" y="409066"/>
                </a:lnTo>
                <a:lnTo>
                  <a:pt x="12299" y="360240"/>
                </a:lnTo>
                <a:lnTo>
                  <a:pt x="0" y="308818"/>
                </a:lnTo>
                <a:lnTo>
                  <a:pt x="2475" y="282381"/>
                </a:lnTo>
                <a:lnTo>
                  <a:pt x="23070" y="233161"/>
                </a:lnTo>
                <a:lnTo>
                  <a:pt x="62927" y="187080"/>
                </a:lnTo>
                <a:lnTo>
                  <a:pt x="120275" y="144718"/>
                </a:lnTo>
                <a:lnTo>
                  <a:pt x="154955" y="125112"/>
                </a:lnTo>
                <a:lnTo>
                  <a:pt x="193343" y="106653"/>
                </a:lnTo>
                <a:lnTo>
                  <a:pt x="235220" y="89414"/>
                </a:lnTo>
                <a:lnTo>
                  <a:pt x="280362" y="73466"/>
                </a:lnTo>
                <a:lnTo>
                  <a:pt x="328549" y="58882"/>
                </a:lnTo>
                <a:lnTo>
                  <a:pt x="379560" y="45734"/>
                </a:lnTo>
                <a:lnTo>
                  <a:pt x="433172" y="34095"/>
                </a:lnTo>
                <a:lnTo>
                  <a:pt x="489166" y="24037"/>
                </a:lnTo>
                <a:lnTo>
                  <a:pt x="547320" y="15633"/>
                </a:lnTo>
                <a:lnTo>
                  <a:pt x="607411" y="8955"/>
                </a:lnTo>
                <a:lnTo>
                  <a:pt x="669220" y="4075"/>
                </a:lnTo>
                <a:lnTo>
                  <a:pt x="732524" y="1066"/>
                </a:lnTo>
                <a:lnTo>
                  <a:pt x="797103" y="0"/>
                </a:lnTo>
                <a:lnTo>
                  <a:pt x="862735" y="949"/>
                </a:lnTo>
                <a:lnTo>
                  <a:pt x="931334" y="4152"/>
                </a:lnTo>
                <a:lnTo>
                  <a:pt x="997859" y="9486"/>
                </a:lnTo>
                <a:lnTo>
                  <a:pt x="1062090" y="16852"/>
                </a:lnTo>
                <a:lnTo>
                  <a:pt x="1123806" y="26150"/>
                </a:lnTo>
                <a:lnTo>
                  <a:pt x="1182787" y="37281"/>
                </a:lnTo>
                <a:lnTo>
                  <a:pt x="1238812" y="50149"/>
                </a:lnTo>
                <a:lnTo>
                  <a:pt x="1291661" y="64652"/>
                </a:lnTo>
                <a:lnTo>
                  <a:pt x="1341112" y="80693"/>
                </a:lnTo>
                <a:lnTo>
                  <a:pt x="1386946" y="98174"/>
                </a:lnTo>
                <a:lnTo>
                  <a:pt x="1428942" y="116994"/>
                </a:lnTo>
                <a:lnTo>
                  <a:pt x="1466880" y="137056"/>
                </a:lnTo>
                <a:lnTo>
                  <a:pt x="1500538" y="158260"/>
                </a:lnTo>
                <a:lnTo>
                  <a:pt x="1554136" y="203701"/>
                </a:lnTo>
                <a:lnTo>
                  <a:pt x="1587971" y="252528"/>
                </a:lnTo>
                <a:lnTo>
                  <a:pt x="1600280" y="303950"/>
                </a:lnTo>
                <a:lnTo>
                  <a:pt x="1597811" y="330387"/>
                </a:lnTo>
                <a:lnTo>
                  <a:pt x="1572575" y="386340"/>
                </a:lnTo>
                <a:lnTo>
                  <a:pt x="1521948" y="438585"/>
                </a:lnTo>
                <a:lnTo>
                  <a:pt x="1487824" y="462975"/>
                </a:lnTo>
                <a:lnTo>
                  <a:pt x="1448205" y="486028"/>
                </a:lnTo>
                <a:lnTo>
                  <a:pt x="1403376" y="507608"/>
                </a:lnTo>
                <a:lnTo>
                  <a:pt x="1353621" y="527577"/>
                </a:lnTo>
                <a:lnTo>
                  <a:pt x="1299225" y="545799"/>
                </a:lnTo>
                <a:lnTo>
                  <a:pt x="1240472" y="562137"/>
                </a:lnTo>
                <a:lnTo>
                  <a:pt x="1177647" y="576455"/>
                </a:lnTo>
                <a:lnTo>
                  <a:pt x="1111033" y="588616"/>
                </a:lnTo>
                <a:lnTo>
                  <a:pt x="1040916" y="598484"/>
                </a:lnTo>
                <a:lnTo>
                  <a:pt x="1715286" y="3376228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6586" y="1083817"/>
            <a:ext cx="96139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</a:pP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Flexible  </a:t>
            </a:r>
            <a:r>
              <a:rPr sz="1800" spc="-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1800" spc="-2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em</a:t>
            </a:r>
            <a:r>
              <a:rPr sz="1800" spc="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41390" y="1219158"/>
            <a:ext cx="3221990" cy="3383915"/>
          </a:xfrm>
          <a:custGeom>
            <a:avLst/>
            <a:gdLst/>
            <a:ahLst/>
            <a:cxnLst/>
            <a:rect l="l" t="t" r="r" b="b"/>
            <a:pathLst>
              <a:path w="3221990" h="3383915">
                <a:moveTo>
                  <a:pt x="2425179" y="0"/>
                </a:moveTo>
                <a:lnTo>
                  <a:pt x="2373893" y="766"/>
                </a:lnTo>
                <a:lnTo>
                  <a:pt x="2322883" y="3246"/>
                </a:lnTo>
                <a:lnTo>
                  <a:pt x="2272315" y="7423"/>
                </a:lnTo>
                <a:lnTo>
                  <a:pt x="2222354" y="13281"/>
                </a:lnTo>
                <a:lnTo>
                  <a:pt x="2173166" y="20804"/>
                </a:lnTo>
                <a:lnTo>
                  <a:pt x="2124917" y="29974"/>
                </a:lnTo>
                <a:lnTo>
                  <a:pt x="2077771" y="40775"/>
                </a:lnTo>
                <a:lnTo>
                  <a:pt x="2031895" y="53192"/>
                </a:lnTo>
                <a:lnTo>
                  <a:pt x="1987454" y="67207"/>
                </a:lnTo>
                <a:lnTo>
                  <a:pt x="1944614" y="82803"/>
                </a:lnTo>
                <a:lnTo>
                  <a:pt x="1903540" y="99965"/>
                </a:lnTo>
                <a:lnTo>
                  <a:pt x="1864398" y="118676"/>
                </a:lnTo>
                <a:lnTo>
                  <a:pt x="1827354" y="138919"/>
                </a:lnTo>
                <a:lnTo>
                  <a:pt x="1792572" y="160679"/>
                </a:lnTo>
                <a:lnTo>
                  <a:pt x="1760219" y="183937"/>
                </a:lnTo>
                <a:lnTo>
                  <a:pt x="1723779" y="214806"/>
                </a:lnTo>
                <a:lnTo>
                  <a:pt x="1692980" y="246656"/>
                </a:lnTo>
                <a:lnTo>
                  <a:pt x="1667759" y="279313"/>
                </a:lnTo>
                <a:lnTo>
                  <a:pt x="1648054" y="312600"/>
                </a:lnTo>
                <a:lnTo>
                  <a:pt x="1624936" y="380365"/>
                </a:lnTo>
                <a:lnTo>
                  <a:pt x="1621396" y="414492"/>
                </a:lnTo>
                <a:lnTo>
                  <a:pt x="1623118" y="448550"/>
                </a:lnTo>
                <a:lnTo>
                  <a:pt x="1642091" y="515751"/>
                </a:lnTo>
                <a:lnTo>
                  <a:pt x="1681349" y="580568"/>
                </a:lnTo>
                <a:lnTo>
                  <a:pt x="1708426" y="611643"/>
                </a:lnTo>
                <a:lnTo>
                  <a:pt x="1740384" y="641596"/>
                </a:lnTo>
                <a:lnTo>
                  <a:pt x="1777160" y="670252"/>
                </a:lnTo>
                <a:lnTo>
                  <a:pt x="1818689" y="697434"/>
                </a:lnTo>
                <a:lnTo>
                  <a:pt x="1864909" y="722968"/>
                </a:lnTo>
                <a:lnTo>
                  <a:pt x="1915756" y="746679"/>
                </a:lnTo>
                <a:lnTo>
                  <a:pt x="1971166" y="768391"/>
                </a:lnTo>
                <a:lnTo>
                  <a:pt x="0" y="3383575"/>
                </a:lnTo>
                <a:lnTo>
                  <a:pt x="2251710" y="831764"/>
                </a:lnTo>
                <a:lnTo>
                  <a:pt x="2590338" y="831764"/>
                </a:lnTo>
                <a:lnTo>
                  <a:pt x="2639744" y="825350"/>
                </a:lnTo>
                <a:lnTo>
                  <a:pt x="2692217" y="816485"/>
                </a:lnTo>
                <a:lnTo>
                  <a:pt x="2743381" y="805751"/>
                </a:lnTo>
                <a:lnTo>
                  <a:pt x="2793045" y="793189"/>
                </a:lnTo>
                <a:lnTo>
                  <a:pt x="2841022" y="778839"/>
                </a:lnTo>
                <a:lnTo>
                  <a:pt x="2887120" y="762739"/>
                </a:lnTo>
                <a:lnTo>
                  <a:pt x="2931150" y="744929"/>
                </a:lnTo>
                <a:lnTo>
                  <a:pt x="2972922" y="725451"/>
                </a:lnTo>
                <a:lnTo>
                  <a:pt x="3012248" y="704342"/>
                </a:lnTo>
                <a:lnTo>
                  <a:pt x="3048936" y="681643"/>
                </a:lnTo>
                <a:lnTo>
                  <a:pt x="3082798" y="657393"/>
                </a:lnTo>
                <a:lnTo>
                  <a:pt x="3119238" y="626525"/>
                </a:lnTo>
                <a:lnTo>
                  <a:pt x="3150037" y="594675"/>
                </a:lnTo>
                <a:lnTo>
                  <a:pt x="3175258" y="562018"/>
                </a:lnTo>
                <a:lnTo>
                  <a:pt x="3194963" y="528731"/>
                </a:lnTo>
                <a:lnTo>
                  <a:pt x="3218081" y="460966"/>
                </a:lnTo>
                <a:lnTo>
                  <a:pt x="3221621" y="426838"/>
                </a:lnTo>
                <a:lnTo>
                  <a:pt x="3219899" y="392781"/>
                </a:lnTo>
                <a:lnTo>
                  <a:pt x="3200926" y="325580"/>
                </a:lnTo>
                <a:lnTo>
                  <a:pt x="3161668" y="260763"/>
                </a:lnTo>
                <a:lnTo>
                  <a:pt x="3134591" y="229688"/>
                </a:lnTo>
                <a:lnTo>
                  <a:pt x="3102633" y="199735"/>
                </a:lnTo>
                <a:lnTo>
                  <a:pt x="3065857" y="171079"/>
                </a:lnTo>
                <a:lnTo>
                  <a:pt x="3024328" y="143897"/>
                </a:lnTo>
                <a:lnTo>
                  <a:pt x="2978108" y="118362"/>
                </a:lnTo>
                <a:lnTo>
                  <a:pt x="2927261" y="94651"/>
                </a:lnTo>
                <a:lnTo>
                  <a:pt x="2871851" y="72939"/>
                </a:lnTo>
                <a:lnTo>
                  <a:pt x="2825532" y="57541"/>
                </a:lnTo>
                <a:lnTo>
                  <a:pt x="2777999" y="44004"/>
                </a:lnTo>
                <a:lnTo>
                  <a:pt x="2729417" y="32313"/>
                </a:lnTo>
                <a:lnTo>
                  <a:pt x="2679952" y="22450"/>
                </a:lnTo>
                <a:lnTo>
                  <a:pt x="2629770" y="14401"/>
                </a:lnTo>
                <a:lnTo>
                  <a:pt x="2579036" y="8148"/>
                </a:lnTo>
                <a:lnTo>
                  <a:pt x="2527916" y="3674"/>
                </a:lnTo>
                <a:lnTo>
                  <a:pt x="2476575" y="963"/>
                </a:lnTo>
                <a:lnTo>
                  <a:pt x="2425179" y="0"/>
                </a:lnTo>
                <a:close/>
              </a:path>
              <a:path w="3221990" h="3383915">
                <a:moveTo>
                  <a:pt x="2590338" y="831764"/>
                </a:moveTo>
                <a:lnTo>
                  <a:pt x="2251710" y="831764"/>
                </a:lnTo>
                <a:lnTo>
                  <a:pt x="2308036" y="837088"/>
                </a:lnTo>
                <a:lnTo>
                  <a:pt x="2364380" y="840265"/>
                </a:lnTo>
                <a:lnTo>
                  <a:pt x="2420554" y="841336"/>
                </a:lnTo>
                <a:lnTo>
                  <a:pt x="2476367" y="840341"/>
                </a:lnTo>
                <a:lnTo>
                  <a:pt x="2531629" y="837318"/>
                </a:lnTo>
                <a:lnTo>
                  <a:pt x="2586151" y="832308"/>
                </a:lnTo>
                <a:lnTo>
                  <a:pt x="2590338" y="831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41390" y="1219158"/>
            <a:ext cx="3221990" cy="3383915"/>
          </a:xfrm>
          <a:custGeom>
            <a:avLst/>
            <a:gdLst/>
            <a:ahLst/>
            <a:cxnLst/>
            <a:rect l="l" t="t" r="r" b="b"/>
            <a:pathLst>
              <a:path w="3221990" h="3383915">
                <a:moveTo>
                  <a:pt x="0" y="3383575"/>
                </a:moveTo>
                <a:lnTo>
                  <a:pt x="1971166" y="768391"/>
                </a:lnTo>
                <a:lnTo>
                  <a:pt x="1915756" y="746679"/>
                </a:lnTo>
                <a:lnTo>
                  <a:pt x="1864909" y="722968"/>
                </a:lnTo>
                <a:lnTo>
                  <a:pt x="1818689" y="697434"/>
                </a:lnTo>
                <a:lnTo>
                  <a:pt x="1777160" y="670252"/>
                </a:lnTo>
                <a:lnTo>
                  <a:pt x="1740384" y="641596"/>
                </a:lnTo>
                <a:lnTo>
                  <a:pt x="1708426" y="611643"/>
                </a:lnTo>
                <a:lnTo>
                  <a:pt x="1681349" y="580568"/>
                </a:lnTo>
                <a:lnTo>
                  <a:pt x="1659216" y="548545"/>
                </a:lnTo>
                <a:lnTo>
                  <a:pt x="1630037" y="482361"/>
                </a:lnTo>
                <a:lnTo>
                  <a:pt x="1621396" y="414492"/>
                </a:lnTo>
                <a:lnTo>
                  <a:pt x="1624936" y="380365"/>
                </a:lnTo>
                <a:lnTo>
                  <a:pt x="1648054" y="312600"/>
                </a:lnTo>
                <a:lnTo>
                  <a:pt x="1667759" y="279313"/>
                </a:lnTo>
                <a:lnTo>
                  <a:pt x="1692980" y="246656"/>
                </a:lnTo>
                <a:lnTo>
                  <a:pt x="1723779" y="214806"/>
                </a:lnTo>
                <a:lnTo>
                  <a:pt x="1760219" y="183937"/>
                </a:lnTo>
                <a:lnTo>
                  <a:pt x="1792572" y="160679"/>
                </a:lnTo>
                <a:lnTo>
                  <a:pt x="1827354" y="138919"/>
                </a:lnTo>
                <a:lnTo>
                  <a:pt x="1864398" y="118676"/>
                </a:lnTo>
                <a:lnTo>
                  <a:pt x="1903540" y="99965"/>
                </a:lnTo>
                <a:lnTo>
                  <a:pt x="1944614" y="82803"/>
                </a:lnTo>
                <a:lnTo>
                  <a:pt x="1987454" y="67207"/>
                </a:lnTo>
                <a:lnTo>
                  <a:pt x="2031895" y="53192"/>
                </a:lnTo>
                <a:lnTo>
                  <a:pt x="2077771" y="40775"/>
                </a:lnTo>
                <a:lnTo>
                  <a:pt x="2124917" y="29974"/>
                </a:lnTo>
                <a:lnTo>
                  <a:pt x="2173166" y="20804"/>
                </a:lnTo>
                <a:lnTo>
                  <a:pt x="2222354" y="13281"/>
                </a:lnTo>
                <a:lnTo>
                  <a:pt x="2272315" y="7423"/>
                </a:lnTo>
                <a:lnTo>
                  <a:pt x="2322883" y="3246"/>
                </a:lnTo>
                <a:lnTo>
                  <a:pt x="2373893" y="766"/>
                </a:lnTo>
                <a:lnTo>
                  <a:pt x="2425179" y="0"/>
                </a:lnTo>
                <a:lnTo>
                  <a:pt x="2476575" y="963"/>
                </a:lnTo>
                <a:lnTo>
                  <a:pt x="2527916" y="3674"/>
                </a:lnTo>
                <a:lnTo>
                  <a:pt x="2579036" y="8148"/>
                </a:lnTo>
                <a:lnTo>
                  <a:pt x="2629770" y="14401"/>
                </a:lnTo>
                <a:lnTo>
                  <a:pt x="2679952" y="22450"/>
                </a:lnTo>
                <a:lnTo>
                  <a:pt x="2729417" y="32313"/>
                </a:lnTo>
                <a:lnTo>
                  <a:pt x="2777999" y="44004"/>
                </a:lnTo>
                <a:lnTo>
                  <a:pt x="2825532" y="57541"/>
                </a:lnTo>
                <a:lnTo>
                  <a:pt x="2871851" y="72939"/>
                </a:lnTo>
                <a:lnTo>
                  <a:pt x="2927261" y="94651"/>
                </a:lnTo>
                <a:lnTo>
                  <a:pt x="2978108" y="118362"/>
                </a:lnTo>
                <a:lnTo>
                  <a:pt x="3024328" y="143897"/>
                </a:lnTo>
                <a:lnTo>
                  <a:pt x="3065857" y="171079"/>
                </a:lnTo>
                <a:lnTo>
                  <a:pt x="3102633" y="199735"/>
                </a:lnTo>
                <a:lnTo>
                  <a:pt x="3134591" y="229688"/>
                </a:lnTo>
                <a:lnTo>
                  <a:pt x="3161668" y="260763"/>
                </a:lnTo>
                <a:lnTo>
                  <a:pt x="3183801" y="292786"/>
                </a:lnTo>
                <a:lnTo>
                  <a:pt x="3212980" y="358970"/>
                </a:lnTo>
                <a:lnTo>
                  <a:pt x="3221621" y="426838"/>
                </a:lnTo>
                <a:lnTo>
                  <a:pt x="3218081" y="460966"/>
                </a:lnTo>
                <a:lnTo>
                  <a:pt x="3194963" y="528731"/>
                </a:lnTo>
                <a:lnTo>
                  <a:pt x="3175258" y="562018"/>
                </a:lnTo>
                <a:lnTo>
                  <a:pt x="3150037" y="594675"/>
                </a:lnTo>
                <a:lnTo>
                  <a:pt x="3119238" y="626525"/>
                </a:lnTo>
                <a:lnTo>
                  <a:pt x="3082798" y="657393"/>
                </a:lnTo>
                <a:lnTo>
                  <a:pt x="3048936" y="681643"/>
                </a:lnTo>
                <a:lnTo>
                  <a:pt x="3012248" y="704342"/>
                </a:lnTo>
                <a:lnTo>
                  <a:pt x="2972922" y="725451"/>
                </a:lnTo>
                <a:lnTo>
                  <a:pt x="2931150" y="744929"/>
                </a:lnTo>
                <a:lnTo>
                  <a:pt x="2887120" y="762739"/>
                </a:lnTo>
                <a:lnTo>
                  <a:pt x="2841022" y="778839"/>
                </a:lnTo>
                <a:lnTo>
                  <a:pt x="2793045" y="793189"/>
                </a:lnTo>
                <a:lnTo>
                  <a:pt x="2743381" y="805751"/>
                </a:lnTo>
                <a:lnTo>
                  <a:pt x="2692217" y="816485"/>
                </a:lnTo>
                <a:lnTo>
                  <a:pt x="2639744" y="825350"/>
                </a:lnTo>
                <a:lnTo>
                  <a:pt x="2586151" y="832308"/>
                </a:lnTo>
                <a:lnTo>
                  <a:pt x="2531629" y="837318"/>
                </a:lnTo>
                <a:lnTo>
                  <a:pt x="2476367" y="840341"/>
                </a:lnTo>
                <a:lnTo>
                  <a:pt x="2420554" y="841336"/>
                </a:lnTo>
                <a:lnTo>
                  <a:pt x="2364380" y="840265"/>
                </a:lnTo>
                <a:lnTo>
                  <a:pt x="2308036" y="837088"/>
                </a:lnTo>
                <a:lnTo>
                  <a:pt x="2251710" y="831764"/>
                </a:lnTo>
                <a:lnTo>
                  <a:pt x="0" y="3383575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83602" y="1350517"/>
            <a:ext cx="96266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939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Rigid 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4572000" cy="311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250" y="222250"/>
            <a:ext cx="4584700" cy="3127375"/>
          </a:xfrm>
          <a:custGeom>
            <a:avLst/>
            <a:gdLst/>
            <a:ahLst/>
            <a:cxnLst/>
            <a:rect l="l" t="t" r="r" b="b"/>
            <a:pathLst>
              <a:path w="4584700" h="3127375">
                <a:moveTo>
                  <a:pt x="0" y="3127375"/>
                </a:moveTo>
                <a:lnTo>
                  <a:pt x="4584700" y="3127375"/>
                </a:lnTo>
                <a:lnTo>
                  <a:pt x="4584700" y="0"/>
                </a:lnTo>
                <a:lnTo>
                  <a:pt x="0" y="0"/>
                </a:lnTo>
                <a:lnTo>
                  <a:pt x="0" y="3127375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3000" y="228600"/>
            <a:ext cx="4038600" cy="3114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6650" y="222250"/>
            <a:ext cx="4051300" cy="3127375"/>
          </a:xfrm>
          <a:custGeom>
            <a:avLst/>
            <a:gdLst/>
            <a:ahLst/>
            <a:cxnLst/>
            <a:rect l="l" t="t" r="r" b="b"/>
            <a:pathLst>
              <a:path w="4051300" h="3127375">
                <a:moveTo>
                  <a:pt x="0" y="3127375"/>
                </a:moveTo>
                <a:lnTo>
                  <a:pt x="4051300" y="3127375"/>
                </a:lnTo>
                <a:lnTo>
                  <a:pt x="4051300" y="0"/>
                </a:lnTo>
                <a:lnTo>
                  <a:pt x="0" y="0"/>
                </a:lnTo>
                <a:lnTo>
                  <a:pt x="0" y="3127375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3962400"/>
            <a:ext cx="7239000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650" y="3956050"/>
            <a:ext cx="7251700" cy="2603500"/>
          </a:xfrm>
          <a:custGeom>
            <a:avLst/>
            <a:gdLst/>
            <a:ahLst/>
            <a:cxnLst/>
            <a:rect l="l" t="t" r="r" b="b"/>
            <a:pathLst>
              <a:path w="7251700" h="2603500">
                <a:moveTo>
                  <a:pt x="0" y="2603500"/>
                </a:moveTo>
                <a:lnTo>
                  <a:pt x="7251700" y="2603500"/>
                </a:lnTo>
                <a:lnTo>
                  <a:pt x="7251700" y="0"/>
                </a:lnTo>
                <a:lnTo>
                  <a:pt x="0" y="0"/>
                </a:lnTo>
                <a:lnTo>
                  <a:pt x="0" y="2603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76600" y="4343387"/>
            <a:ext cx="2401570" cy="36957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95"/>
              </a:spcBef>
            </a:pPr>
            <a:r>
              <a:rPr sz="1800" spc="-10" dirty="0">
                <a:latin typeface="Calibri"/>
                <a:cs typeface="Calibri"/>
              </a:rPr>
              <a:t>Distribution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pressure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00"/>
            <a:ext cx="44196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0600" y="228600"/>
            <a:ext cx="39624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2044" y="6212332"/>
            <a:ext cx="270065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FLEXIBLE</a:t>
            </a:r>
            <a:r>
              <a:rPr sz="2000" b="1" spc="-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CC0000"/>
                </a:solidFill>
                <a:latin typeface="Arial"/>
                <a:cs typeface="Arial"/>
              </a:rPr>
              <a:t>PAVEMENT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3609" y="6212332"/>
            <a:ext cx="217487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RIGID</a:t>
            </a:r>
            <a:r>
              <a:rPr sz="2000" b="1" spc="-1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CC0000"/>
                </a:solidFill>
                <a:latin typeface="Arial"/>
                <a:cs typeface="Arial"/>
              </a:rPr>
              <a:t>PAVEMENT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4343336"/>
            <a:ext cx="3733800" cy="1808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4343336"/>
            <a:ext cx="3654425" cy="1770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401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3600" b="1" u="heavy" spc="-5" dirty="0">
                <a:latin typeface="Times New Roman"/>
                <a:cs typeface="Times New Roman"/>
              </a:rPr>
              <a:t>Highways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950721"/>
            <a:ext cx="8531225" cy="4847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It gives the maximum </a:t>
            </a:r>
            <a:r>
              <a:rPr sz="2800" dirty="0">
                <a:latin typeface="Arial"/>
                <a:cs typeface="Arial"/>
              </a:rPr>
              <a:t>service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one and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all</a:t>
            </a:r>
            <a:endParaRPr sz="2800" dirty="0">
              <a:latin typeface="Arial"/>
              <a:cs typeface="Arial"/>
            </a:endParaRPr>
          </a:p>
          <a:p>
            <a:pPr marL="355600" marR="889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It gives </a:t>
            </a:r>
            <a:r>
              <a:rPr sz="2800" dirty="0">
                <a:latin typeface="Arial"/>
                <a:cs typeface="Arial"/>
              </a:rPr>
              <a:t>maximum flexibility </a:t>
            </a:r>
            <a:r>
              <a:rPr sz="2800" spc="-5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travel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reference 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route, direction, </a:t>
            </a:r>
            <a:r>
              <a:rPr sz="2800" spc="-5" dirty="0">
                <a:latin typeface="Arial"/>
                <a:cs typeface="Arial"/>
              </a:rPr>
              <a:t>time </a:t>
            </a:r>
            <a:r>
              <a:rPr sz="2800" dirty="0">
                <a:latin typeface="Arial"/>
                <a:cs typeface="Arial"/>
              </a:rPr>
              <a:t>and speed of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travel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It </a:t>
            </a:r>
            <a:r>
              <a:rPr sz="2800" dirty="0">
                <a:latin typeface="Arial"/>
                <a:cs typeface="Arial"/>
              </a:rPr>
              <a:t>provide door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door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service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 smtClean="0">
                <a:latin typeface="Arial"/>
                <a:cs typeface="Arial"/>
              </a:rPr>
              <a:t>It </a:t>
            </a:r>
            <a:r>
              <a:rPr sz="2800" dirty="0">
                <a:latin typeface="Arial"/>
                <a:cs typeface="Arial"/>
              </a:rPr>
              <a:t>requires </a:t>
            </a:r>
            <a:r>
              <a:rPr sz="2800" spc="-5" dirty="0">
                <a:latin typeface="Arial"/>
                <a:cs typeface="Arial"/>
              </a:rPr>
              <a:t>small </a:t>
            </a:r>
            <a:r>
              <a:rPr sz="2800" dirty="0">
                <a:latin typeface="Arial"/>
                <a:cs typeface="Arial"/>
              </a:rPr>
              <a:t>investment </a:t>
            </a:r>
            <a:r>
              <a:rPr sz="2800" spc="-5" dirty="0">
                <a:latin typeface="Arial"/>
                <a:cs typeface="Arial"/>
              </a:rPr>
              <a:t>for the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government</a:t>
            </a:r>
            <a:endParaRPr sz="2800" dirty="0">
              <a:latin typeface="Arial"/>
              <a:cs typeface="Arial"/>
            </a:endParaRPr>
          </a:p>
          <a:p>
            <a:pPr marL="355600" marR="762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Motor </a:t>
            </a:r>
            <a:r>
              <a:rPr sz="2800" dirty="0">
                <a:latin typeface="Arial"/>
                <a:cs typeface="Arial"/>
              </a:rPr>
              <a:t>vehicles are cheaper than other carriers </a:t>
            </a:r>
            <a:r>
              <a:rPr sz="2800" spc="-5" dirty="0">
                <a:latin typeface="Arial"/>
                <a:cs typeface="Arial"/>
              </a:rPr>
              <a:t>like  rail locomotive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wagons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It </a:t>
            </a:r>
            <a:r>
              <a:rPr sz="2800" dirty="0">
                <a:latin typeface="Arial"/>
                <a:cs typeface="Arial"/>
              </a:rPr>
              <a:t>saves </a:t>
            </a:r>
            <a:r>
              <a:rPr sz="2800" spc="-5" dirty="0">
                <a:latin typeface="Arial"/>
                <a:cs typeface="Arial"/>
              </a:rPr>
              <a:t>the time for </a:t>
            </a:r>
            <a:r>
              <a:rPr sz="2800" dirty="0">
                <a:latin typeface="Arial"/>
                <a:cs typeface="Arial"/>
              </a:rPr>
              <a:t>short</a:t>
            </a:r>
            <a:r>
              <a:rPr sz="2800" spc="-5" dirty="0">
                <a:latin typeface="Arial"/>
                <a:cs typeface="Arial"/>
              </a:rPr>
              <a:t> distance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  <a:tab pos="1396365" algn="l"/>
                <a:tab pos="2815590" algn="l"/>
                <a:tab pos="3422015" algn="l"/>
                <a:tab pos="5057775" algn="l"/>
                <a:tab pos="5960110" algn="l"/>
                <a:tab pos="6565265" algn="l"/>
                <a:tab pos="8220709" algn="l"/>
              </a:tabLst>
            </a:pPr>
            <a:r>
              <a:rPr sz="2800" spc="-5" dirty="0">
                <a:latin typeface="Arial"/>
                <a:cs typeface="Arial"/>
              </a:rPr>
              <a:t>High	d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ee</a:t>
            </a:r>
            <a:r>
              <a:rPr sz="2800" dirty="0">
                <a:latin typeface="Arial"/>
                <a:cs typeface="Arial"/>
              </a:rPr>
              <a:t>	o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nt</a:t>
            </a:r>
            <a:r>
              <a:rPr sz="2800" dirty="0">
                <a:latin typeface="Arial"/>
                <a:cs typeface="Arial"/>
              </a:rPr>
              <a:t>	du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fl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li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	of  </a:t>
            </a:r>
            <a:r>
              <a:rPr sz="2800" spc="-5" dirty="0">
                <a:latin typeface="Arial"/>
                <a:cs typeface="Arial"/>
              </a:rPr>
              <a:t>movement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3290" rIns="0" bIns="0" rtlCol="0">
            <a:spAutoFit/>
          </a:bodyPr>
          <a:lstStyle/>
          <a:p>
            <a:pPr marL="964565">
              <a:lnSpc>
                <a:spcPct val="100000"/>
              </a:lnSpc>
            </a:pP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Scope of highway</a:t>
            </a:r>
            <a:r>
              <a:rPr sz="3600" b="1" u="heavy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Arial"/>
                <a:cs typeface="Arial"/>
              </a:rPr>
              <a:t>engineering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88414"/>
            <a:ext cx="7724775" cy="3813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planning and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location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Highway </a:t>
            </a:r>
            <a:r>
              <a:rPr sz="3200" dirty="0">
                <a:latin typeface="Arial"/>
                <a:cs typeface="Arial"/>
              </a:rPr>
              <a:t>design, </a:t>
            </a:r>
            <a:r>
              <a:rPr sz="3200" spc="-5" dirty="0">
                <a:latin typeface="Arial"/>
                <a:cs typeface="Arial"/>
              </a:rPr>
              <a:t>geometric and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structure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Traffic performance and its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control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Materials, </a:t>
            </a:r>
            <a:r>
              <a:rPr sz="3200" dirty="0">
                <a:latin typeface="Arial"/>
                <a:cs typeface="Arial"/>
              </a:rPr>
              <a:t>construction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maintenance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Economic, finance and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administration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0128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Characteristics of road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transport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874521"/>
            <a:ext cx="8395335" cy="5009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Roads are </a:t>
            </a:r>
            <a:r>
              <a:rPr sz="2800" dirty="0">
                <a:latin typeface="Arial"/>
                <a:cs typeface="Arial"/>
              </a:rPr>
              <a:t>used by various types </a:t>
            </a:r>
            <a:r>
              <a:rPr sz="2800" spc="-5" dirty="0">
                <a:latin typeface="Arial"/>
                <a:cs typeface="Arial"/>
              </a:rPr>
              <a:t>of road </a:t>
            </a:r>
            <a:r>
              <a:rPr sz="2800" dirty="0">
                <a:latin typeface="Arial"/>
                <a:cs typeface="Arial"/>
              </a:rPr>
              <a:t>vehicles,  </a:t>
            </a:r>
            <a:r>
              <a:rPr sz="2800" spc="-5" dirty="0">
                <a:latin typeface="Arial"/>
                <a:cs typeface="Arial"/>
              </a:rPr>
              <a:t>like passenger </a:t>
            </a:r>
            <a:r>
              <a:rPr sz="2800" dirty="0">
                <a:latin typeface="Arial"/>
                <a:cs typeface="Arial"/>
              </a:rPr>
              <a:t>cars, </a:t>
            </a:r>
            <a:r>
              <a:rPr sz="2800" spc="-5" dirty="0">
                <a:latin typeface="Arial"/>
                <a:cs typeface="Arial"/>
              </a:rPr>
              <a:t>buses, </a:t>
            </a:r>
            <a:r>
              <a:rPr sz="2800" dirty="0">
                <a:latin typeface="Arial"/>
                <a:cs typeface="Arial"/>
              </a:rPr>
              <a:t>trucks, </a:t>
            </a:r>
            <a:r>
              <a:rPr sz="2800" spc="-5" dirty="0">
                <a:latin typeface="Arial"/>
                <a:cs typeface="Arial"/>
              </a:rPr>
              <a:t>pedal </a:t>
            </a:r>
            <a:r>
              <a:rPr sz="2800" dirty="0">
                <a:latin typeface="Arial"/>
                <a:cs typeface="Arial"/>
              </a:rPr>
              <a:t>cycle </a:t>
            </a:r>
            <a:r>
              <a:rPr sz="2800" spc="-5" dirty="0">
                <a:latin typeface="Arial"/>
                <a:cs typeface="Arial"/>
              </a:rPr>
              <a:t>and  animal drawn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vehicle.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It requires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relatively small investment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endParaRPr sz="2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government.</a:t>
            </a:r>
            <a:endParaRPr sz="2800" dirty="0">
              <a:latin typeface="Arial"/>
              <a:cs typeface="Arial"/>
            </a:endParaRPr>
          </a:p>
          <a:p>
            <a:pPr marL="355600" marR="35496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It </a:t>
            </a:r>
            <a:r>
              <a:rPr sz="2800" dirty="0">
                <a:latin typeface="Arial"/>
                <a:cs typeface="Arial"/>
              </a:rPr>
              <a:t>offers </a:t>
            </a:r>
            <a:r>
              <a:rPr sz="2800" spc="-5" dirty="0">
                <a:latin typeface="Arial"/>
                <a:cs typeface="Arial"/>
              </a:rPr>
              <a:t>a complete freedom to road users to  </a:t>
            </a:r>
            <a:r>
              <a:rPr sz="2800" dirty="0">
                <a:latin typeface="Arial"/>
                <a:cs typeface="Arial"/>
              </a:rPr>
              <a:t>transfer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vehicle from </a:t>
            </a:r>
            <a:r>
              <a:rPr sz="2800" spc="-5" dirty="0">
                <a:latin typeface="Arial"/>
                <a:cs typeface="Arial"/>
              </a:rPr>
              <a:t>one </a:t>
            </a:r>
            <a:r>
              <a:rPr sz="2800" dirty="0">
                <a:latin typeface="Arial"/>
                <a:cs typeface="Arial"/>
              </a:rPr>
              <a:t>lane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another and  from </a:t>
            </a:r>
            <a:r>
              <a:rPr sz="2800" spc="-5" dirty="0">
                <a:latin typeface="Arial"/>
                <a:cs typeface="Arial"/>
              </a:rPr>
              <a:t>one </a:t>
            </a:r>
            <a:r>
              <a:rPr sz="2800" dirty="0">
                <a:latin typeface="Arial"/>
                <a:cs typeface="Arial"/>
              </a:rPr>
              <a:t>road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another according to </a:t>
            </a:r>
            <a:r>
              <a:rPr sz="2800" spc="-5" dirty="0">
                <a:latin typeface="Arial"/>
                <a:cs typeface="Arial"/>
              </a:rPr>
              <a:t>need and  convenience.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Speed </a:t>
            </a:r>
            <a:r>
              <a:rPr sz="2800" dirty="0">
                <a:latin typeface="Arial"/>
                <a:cs typeface="Arial"/>
              </a:rPr>
              <a:t>and movement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directly </a:t>
            </a:r>
            <a:r>
              <a:rPr sz="2800">
                <a:latin typeface="Arial"/>
                <a:cs typeface="Arial"/>
              </a:rPr>
              <a:t>related </a:t>
            </a:r>
            <a:r>
              <a:rPr lang="en-US" sz="2800" spc="-5" dirty="0" smtClean="0">
                <a:latin typeface="Arial"/>
                <a:cs typeface="Arial"/>
              </a:rPr>
              <a:t>to</a:t>
            </a:r>
            <a:r>
              <a:rPr sz="2800" spc="-1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</a:p>
          <a:p>
            <a:pPr marL="355600">
              <a:lnSpc>
                <a:spcPct val="100000"/>
              </a:lnSpc>
            </a:pPr>
            <a:r>
              <a:rPr sz="2800" spc="-75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accident</a:t>
            </a:r>
            <a:r>
              <a:rPr sz="2800" spc="-5" dirty="0" smtClean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2521</Words>
  <Application>Microsoft Office PowerPoint</Application>
  <PresentationFormat>On-screen Show (4:3)</PresentationFormat>
  <Paragraphs>442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PowerPoint Presentation</vt:lpstr>
      <vt:lpstr>Transportation engineering</vt:lpstr>
      <vt:lpstr>MODES OF TRANSPORTATION</vt:lpstr>
      <vt:lpstr>MODES OF TRANSPORTATION</vt:lpstr>
      <vt:lpstr>Airways</vt:lpstr>
      <vt:lpstr>Railways</vt:lpstr>
      <vt:lpstr>Highways</vt:lpstr>
      <vt:lpstr>Scope of highway engineering</vt:lpstr>
      <vt:lpstr>Characteristics of road transport</vt:lpstr>
      <vt:lpstr>HISTORICAL DEVELOPMENT OF ROAD  CONSTRUCTION</vt:lpstr>
      <vt:lpstr>Roman Road Construction Basic cross section</vt:lpstr>
      <vt:lpstr>PowerPoint Presentation</vt:lpstr>
      <vt:lpstr>Indian Roads</vt:lpstr>
      <vt:lpstr>Highway Development in India</vt:lpstr>
      <vt:lpstr>Jayakar Committee,1927</vt:lpstr>
      <vt:lpstr>Central road fund</vt:lpstr>
      <vt:lpstr>Central Road Fund , 1929</vt:lpstr>
      <vt:lpstr>Indian Roads Congress, 1934</vt:lpstr>
      <vt:lpstr>Motor vehicle act</vt:lpstr>
      <vt:lpstr>Central road research institute(1950)</vt:lpstr>
      <vt:lpstr>Classification of Highways</vt:lpstr>
      <vt:lpstr>Based on modified system of Highways classification</vt:lpstr>
      <vt:lpstr>Expressways</vt:lpstr>
      <vt:lpstr>National Highways</vt:lpstr>
      <vt:lpstr>National Highways cont…</vt:lpstr>
      <vt:lpstr>State Highways</vt:lpstr>
      <vt:lpstr>Major District Roads</vt:lpstr>
      <vt:lpstr>Other district roads</vt:lpstr>
      <vt:lpstr>First 20-years road plan(1943-63)</vt:lpstr>
      <vt:lpstr>First 20-years road plan cont…</vt:lpstr>
      <vt:lpstr>Second 20-years road plan(1961-81)</vt:lpstr>
      <vt:lpstr>Second 20-years road plan cont…</vt:lpstr>
      <vt:lpstr>Third twenty years road plan (1981-2001)</vt:lpstr>
      <vt:lpstr>Third twenty years road plan</vt:lpstr>
      <vt:lpstr>PowerPoint Presentation</vt:lpstr>
      <vt:lpstr>Highway alignment</vt:lpstr>
      <vt:lpstr>PowerPoint Presentation</vt:lpstr>
      <vt:lpstr>PowerPoint Presentation</vt:lpstr>
      <vt:lpstr>PowerPoint Presentation</vt:lpstr>
      <vt:lpstr>Requrements of highway alignment</vt:lpstr>
      <vt:lpstr>Factors controlling alignment</vt:lpstr>
      <vt:lpstr>Factors controlling alignment cont...</vt:lpstr>
      <vt:lpstr>Geometric design</vt:lpstr>
      <vt:lpstr>Topographical control points</vt:lpstr>
      <vt:lpstr>stability</vt:lpstr>
      <vt:lpstr>Engineering Surveys for Highway locations</vt:lpstr>
      <vt:lpstr>MAP STUDY</vt:lpstr>
      <vt:lpstr>RECONNAISSANCE SURVEY</vt:lpstr>
      <vt:lpstr>RECONNAISSANCE SURVEY cont..</vt:lpstr>
      <vt:lpstr>Preliminary survey</vt:lpstr>
      <vt:lpstr>Preliminary survey cont…</vt:lpstr>
      <vt:lpstr>Final location and detailed survey</vt:lpstr>
      <vt:lpstr>Final location and detailed survey</vt:lpstr>
      <vt:lpstr>Drawing and Report</vt:lpstr>
      <vt:lpstr>New highway project</vt:lpstr>
      <vt:lpstr>Bibliography</vt:lpstr>
      <vt:lpstr>Two lane two-way road</vt:lpstr>
      <vt:lpstr>shoulder</vt:lpstr>
      <vt:lpstr>PowerPoint Presentation</vt:lpstr>
      <vt:lpstr>4-lane divided carriage way or dual carriage way</vt:lpstr>
      <vt:lpstr>PowerPoint Presentation</vt:lpstr>
      <vt:lpstr>PowerPoint Presentation</vt:lpstr>
      <vt:lpstr>PowerPoint Presentation</vt:lpstr>
      <vt:lpstr>Guard rails</vt:lpstr>
      <vt:lpstr>PowerPoint Presentation</vt:lpstr>
      <vt:lpstr>   Rigid  Pavement</vt:lpstr>
      <vt:lpstr>Flexible  pavement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  HIGHWAY PLANNING AND ALIGNMENT 8</dc:title>
  <dc:creator>S. A. HUSSAIN</dc:creator>
  <cp:lastModifiedBy>Admin</cp:lastModifiedBy>
  <cp:revision>35</cp:revision>
  <dcterms:created xsi:type="dcterms:W3CDTF">2016-02-16T12:00:00Z</dcterms:created>
  <dcterms:modified xsi:type="dcterms:W3CDTF">2016-12-13T14:21:41Z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2015-03-19T00:00:00Z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2016-02-16T00:00:00Z</vt:filetime>
  </property>
</Properties>
</file>